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23"/>
  </p:notesMasterIdLst>
  <p:sldIdLst>
    <p:sldId id="256" r:id="rId5"/>
    <p:sldId id="273" r:id="rId6"/>
    <p:sldId id="272" r:id="rId7"/>
    <p:sldId id="274" r:id="rId8"/>
    <p:sldId id="275" r:id="rId9"/>
    <p:sldId id="276" r:id="rId10"/>
    <p:sldId id="277" r:id="rId11"/>
    <p:sldId id="278" r:id="rId12"/>
    <p:sldId id="279" r:id="rId13"/>
    <p:sldId id="280" r:id="rId14"/>
    <p:sldId id="266" r:id="rId15"/>
    <p:sldId id="267" r:id="rId16"/>
    <p:sldId id="268" r:id="rId17"/>
    <p:sldId id="269" r:id="rId18"/>
    <p:sldId id="281" r:id="rId19"/>
    <p:sldId id="282" r:id="rId20"/>
    <p:sldId id="283" r:id="rId21"/>
    <p:sldId id="270"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11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D00"/>
    <a:srgbClr val="FBB031"/>
    <a:srgbClr val="E32726"/>
    <a:srgbClr val="D60057"/>
    <a:srgbClr val="8B857B"/>
    <a:srgbClr val="FFD2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67512" autoAdjust="0"/>
  </p:normalViewPr>
  <p:slideViewPr>
    <p:cSldViewPr snapToGrid="0" snapToObjects="1" showGuides="1">
      <p:cViewPr varScale="1">
        <p:scale>
          <a:sx n="60" d="100"/>
          <a:sy n="60" d="100"/>
        </p:scale>
        <p:origin x="1550" y="48"/>
      </p:cViewPr>
      <p:guideLst>
        <p:guide orient="horz" pos="411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CA"/>
              <a:t>Coparison of the new files with the original file</a:t>
            </a:r>
          </a:p>
        </c:rich>
      </c:tx>
      <c:overlay val="0"/>
      <c:spPr>
        <a:noFill/>
        <a:ln>
          <a:noFill/>
        </a:ln>
        <a:effectLst/>
      </c:spPr>
      <c:txPr>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manualLayout>
          <c:layoutTarget val="inner"/>
          <c:xMode val="edge"/>
          <c:yMode val="edge"/>
          <c:x val="8.2323834547182867E-2"/>
          <c:y val="0.11904421319264186"/>
          <c:w val="0.90081544217578702"/>
          <c:h val="0.66857815471605386"/>
        </c:manualLayout>
      </c:layout>
      <c:barChart>
        <c:barDir val="col"/>
        <c:grouping val="clustered"/>
        <c:varyColors val="0"/>
        <c:ser>
          <c:idx val="0"/>
          <c:order val="0"/>
          <c:tx>
            <c:v>Original files</c:v>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lt1">
                        <a:lumMod val="85000"/>
                      </a:schemeClr>
                    </a:solidFill>
                    <a:latin typeface="+mn-lt"/>
                    <a:ea typeface="+mn-ea"/>
                    <a:cs typeface="+mn-cs"/>
                  </a:defRPr>
                </a:pPr>
                <a:endParaRPr lang="en-US"/>
              </a:p>
            </c:txPr>
            <c:dLblPos val="inEnd"/>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val>
            <c:numRef>
              <c:f>Sheet1!$F$3:$F$10</c:f>
              <c:numCache>
                <c:formatCode>General</c:formatCode>
                <c:ptCount val="8"/>
                <c:pt idx="0">
                  <c:v>707</c:v>
                </c:pt>
                <c:pt idx="1">
                  <c:v>116</c:v>
                </c:pt>
                <c:pt idx="2">
                  <c:v>2467</c:v>
                </c:pt>
                <c:pt idx="3">
                  <c:v>180</c:v>
                </c:pt>
                <c:pt idx="4">
                  <c:v>322</c:v>
                </c:pt>
                <c:pt idx="5">
                  <c:v>858</c:v>
                </c:pt>
                <c:pt idx="6">
                  <c:v>122</c:v>
                </c:pt>
                <c:pt idx="7">
                  <c:v>58</c:v>
                </c:pt>
              </c:numCache>
            </c:numRef>
          </c:val>
          <c:extLst xmlns:c16r2="http://schemas.microsoft.com/office/drawing/2015/06/chart">
            <c:ext xmlns:c16="http://schemas.microsoft.com/office/drawing/2014/chart" uri="{C3380CC4-5D6E-409C-BE32-E72D297353CC}">
              <c16:uniqueId val="{00000000-6299-4B5E-A709-B81599933A85}"/>
            </c:ext>
          </c:extLst>
        </c:ser>
        <c:ser>
          <c:idx val="1"/>
          <c:order val="1"/>
          <c:tx>
            <c:v>New files</c:v>
          </c:tx>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lt1">
                        <a:lumMod val="85000"/>
                      </a:schemeClr>
                    </a:solidFill>
                    <a:latin typeface="+mn-lt"/>
                    <a:ea typeface="+mn-ea"/>
                    <a:cs typeface="+mn-cs"/>
                  </a:defRPr>
                </a:pPr>
                <a:endParaRPr lang="en-US"/>
              </a:p>
            </c:txPr>
            <c:dLblPos val="inEnd"/>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val>
            <c:numRef>
              <c:f>Sheet1!$G$3:$G$10</c:f>
              <c:numCache>
                <c:formatCode>General</c:formatCode>
                <c:ptCount val="8"/>
                <c:pt idx="0">
                  <c:v>216</c:v>
                </c:pt>
                <c:pt idx="1">
                  <c:v>0</c:v>
                </c:pt>
                <c:pt idx="2">
                  <c:v>540</c:v>
                </c:pt>
                <c:pt idx="3">
                  <c:v>30</c:v>
                </c:pt>
                <c:pt idx="4">
                  <c:v>73</c:v>
                </c:pt>
                <c:pt idx="5">
                  <c:v>179</c:v>
                </c:pt>
                <c:pt idx="6">
                  <c:v>26</c:v>
                </c:pt>
                <c:pt idx="7">
                  <c:v>5</c:v>
                </c:pt>
              </c:numCache>
            </c:numRef>
          </c:val>
          <c:extLst xmlns:c16r2="http://schemas.microsoft.com/office/drawing/2015/06/chart">
            <c:ext xmlns:c16="http://schemas.microsoft.com/office/drawing/2014/chart" uri="{C3380CC4-5D6E-409C-BE32-E72D297353CC}">
              <c16:uniqueId val="{00000001-6299-4B5E-A709-B81599933A85}"/>
            </c:ext>
          </c:extLst>
        </c:ser>
        <c:ser>
          <c:idx val="2"/>
          <c:order val="2"/>
          <c:tx>
            <c:v>Total</c:v>
          </c:tx>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lt1">
                        <a:lumMod val="85000"/>
                      </a:schemeClr>
                    </a:solidFill>
                    <a:latin typeface="+mn-lt"/>
                    <a:ea typeface="+mn-ea"/>
                    <a:cs typeface="+mn-cs"/>
                  </a:defRPr>
                </a:pPr>
                <a:endParaRPr lang="en-US"/>
              </a:p>
            </c:txPr>
            <c:dLblPos val="inEnd"/>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val>
            <c:numRef>
              <c:f>Sheet1!$H$3:$H$10</c:f>
              <c:numCache>
                <c:formatCode>General</c:formatCode>
                <c:ptCount val="8"/>
                <c:pt idx="0">
                  <c:v>923</c:v>
                </c:pt>
                <c:pt idx="1">
                  <c:v>116</c:v>
                </c:pt>
                <c:pt idx="2">
                  <c:v>3007</c:v>
                </c:pt>
                <c:pt idx="3">
                  <c:v>210</c:v>
                </c:pt>
                <c:pt idx="4">
                  <c:v>395</c:v>
                </c:pt>
                <c:pt idx="5">
                  <c:v>1037</c:v>
                </c:pt>
                <c:pt idx="6">
                  <c:v>148</c:v>
                </c:pt>
                <c:pt idx="7">
                  <c:v>63</c:v>
                </c:pt>
              </c:numCache>
            </c:numRef>
          </c:val>
          <c:extLst xmlns:c16r2="http://schemas.microsoft.com/office/drawing/2015/06/chart">
            <c:ext xmlns:c16="http://schemas.microsoft.com/office/drawing/2014/chart" uri="{C3380CC4-5D6E-409C-BE32-E72D297353CC}">
              <c16:uniqueId val="{00000002-6299-4B5E-A709-B81599933A85}"/>
            </c:ext>
          </c:extLst>
        </c:ser>
        <c:dLbls>
          <c:dLblPos val="inEnd"/>
          <c:showLegendKey val="0"/>
          <c:showVal val="1"/>
          <c:showCatName val="0"/>
          <c:showSerName val="0"/>
          <c:showPercent val="0"/>
          <c:showBubbleSize val="0"/>
        </c:dLbls>
        <c:gapWidth val="100"/>
        <c:overlap val="-24"/>
        <c:axId val="169077376"/>
        <c:axId val="169070848"/>
      </c:barChart>
      <c:catAx>
        <c:axId val="169077376"/>
        <c:scaling>
          <c:orientation val="minMax"/>
        </c:scaling>
        <c:delete val="0"/>
        <c:axPos val="b"/>
        <c:title>
          <c:tx>
            <c:rich>
              <a:bodyPr rot="0" spcFirstLastPara="1" vertOverflow="ellipsis" vert="horz" wrap="square" anchor="ctr" anchorCtr="1"/>
              <a:lstStyle/>
              <a:p>
                <a:pPr>
                  <a:defRPr sz="1197" b="1" i="0" u="none" strike="noStrike" kern="1200" cap="all" baseline="0">
                    <a:solidFill>
                      <a:schemeClr val="lt1">
                        <a:lumMod val="85000"/>
                      </a:schemeClr>
                    </a:solidFill>
                    <a:latin typeface="+mn-lt"/>
                    <a:ea typeface="+mn-ea"/>
                    <a:cs typeface="+mn-cs"/>
                  </a:defRPr>
                </a:pPr>
                <a:r>
                  <a:rPr lang="en-CA"/>
                  <a:t>Categories</a:t>
                </a:r>
              </a:p>
            </c:rich>
          </c:tx>
          <c:overlay val="0"/>
          <c:spPr>
            <a:noFill/>
            <a:ln>
              <a:noFill/>
            </a:ln>
            <a:effectLst/>
          </c:spPr>
          <c:txPr>
            <a:bodyPr rot="0" spcFirstLastPara="1" vertOverflow="ellipsis" vert="horz" wrap="square" anchor="ctr" anchorCtr="1"/>
            <a:lstStyle/>
            <a:p>
              <a:pPr>
                <a:defRPr sz="1197" b="1" i="0" u="none" strike="noStrike" kern="1200" cap="all" baseline="0">
                  <a:solidFill>
                    <a:schemeClr val="lt1">
                      <a:lumMod val="85000"/>
                    </a:schemeClr>
                  </a:solidFill>
                  <a:latin typeface="+mn-lt"/>
                  <a:ea typeface="+mn-ea"/>
                  <a:cs typeface="+mn-cs"/>
                </a:defRPr>
              </a:pPr>
              <a:endParaRPr lang="en-US"/>
            </a:p>
          </c:txPr>
        </c:title>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169070848"/>
        <c:crosses val="autoZero"/>
        <c:auto val="1"/>
        <c:lblAlgn val="ctr"/>
        <c:lblOffset val="100"/>
        <c:noMultiLvlLbl val="0"/>
      </c:catAx>
      <c:valAx>
        <c:axId val="169070848"/>
        <c:scaling>
          <c:orientation val="minMax"/>
        </c:scaling>
        <c:delete val="0"/>
        <c:axPos val="l"/>
        <c:majorGridlines>
          <c:spPr>
            <a:ln w="9525" cap="flat" cmpd="sng" algn="ctr">
              <a:solidFill>
                <a:schemeClr val="lt1">
                  <a:lumMod val="95000"/>
                  <a:alpha val="10000"/>
                </a:schemeClr>
              </a:solidFill>
              <a:round/>
            </a:ln>
            <a:effectLst/>
          </c:spPr>
        </c:majorGridlines>
        <c:title>
          <c:tx>
            <c:rich>
              <a:bodyPr rot="-5400000" spcFirstLastPara="1" vertOverflow="ellipsis" vert="horz" wrap="square" anchor="ctr" anchorCtr="1"/>
              <a:lstStyle/>
              <a:p>
                <a:pPr>
                  <a:defRPr sz="1197" b="1" i="0" u="none" strike="noStrike" kern="1200" cap="all" baseline="0">
                    <a:solidFill>
                      <a:schemeClr val="lt1">
                        <a:lumMod val="85000"/>
                      </a:schemeClr>
                    </a:solidFill>
                    <a:latin typeface="+mn-lt"/>
                    <a:ea typeface="+mn-ea"/>
                    <a:cs typeface="+mn-cs"/>
                  </a:defRPr>
                </a:pPr>
                <a:r>
                  <a:rPr lang="en-CA"/>
                  <a:t>Number of Counts</a:t>
                </a:r>
              </a:p>
            </c:rich>
          </c:tx>
          <c:overlay val="0"/>
          <c:spPr>
            <a:noFill/>
            <a:ln>
              <a:noFill/>
            </a:ln>
            <a:effectLst/>
          </c:spPr>
          <c:txPr>
            <a:bodyPr rot="-5400000" spcFirstLastPara="1" vertOverflow="ellipsis" vert="horz" wrap="square" anchor="ctr" anchorCtr="1"/>
            <a:lstStyle/>
            <a:p>
              <a:pPr>
                <a:defRPr sz="1197" b="1" i="0" u="none" strike="noStrike" kern="1200" cap="all" baseline="0">
                  <a:solidFill>
                    <a:schemeClr val="lt1">
                      <a:lumMod val="8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16907737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legend>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1" i="0" u="none" strike="noStrike" kern="1200" baseline="0">
                <a:solidFill>
                  <a:schemeClr val="dk1">
                    <a:lumMod val="75000"/>
                    <a:lumOff val="25000"/>
                  </a:schemeClr>
                </a:solidFill>
                <a:latin typeface="+mn-lt"/>
                <a:ea typeface="+mn-ea"/>
                <a:cs typeface="+mn-cs"/>
              </a:defRPr>
            </a:pPr>
            <a:r>
              <a:rPr lang="en-CA" dirty="0"/>
              <a:t>Original data</a:t>
            </a:r>
          </a:p>
        </c:rich>
      </c:tx>
      <c:overlay val="0"/>
      <c:spPr>
        <a:noFill/>
        <a:ln>
          <a:noFill/>
        </a:ln>
        <a:effectLst/>
      </c:spPr>
      <c:txPr>
        <a:bodyPr rot="0" spcFirstLastPara="1" vertOverflow="ellipsis" vert="horz" wrap="square" anchor="ctr" anchorCtr="1"/>
        <a:lstStyle/>
        <a:p>
          <a:pPr>
            <a:defRPr sz="1800" b="1" i="0" u="none" strike="noStrike" kern="1200" baseline="0">
              <a:solidFill>
                <a:schemeClr val="dk1">
                  <a:lumMod val="75000"/>
                  <a:lumOff val="25000"/>
                </a:schemeClr>
              </a:solidFill>
              <a:latin typeface="+mn-lt"/>
              <a:ea typeface="+mn-ea"/>
              <a:cs typeface="+mn-cs"/>
            </a:defRPr>
          </a:pPr>
          <a:endParaRPr lang="en-US"/>
        </a:p>
      </c:txPr>
    </c:title>
    <c:autoTitleDeleted val="0"/>
    <c:view3D>
      <c:rotX val="5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ser>
          <c:idx val="0"/>
          <c:order val="0"/>
          <c:explosion val="2"/>
          <c:dPt>
            <c:idx val="0"/>
            <c:bubble3D val="0"/>
            <c:spPr>
              <a:solidFill>
                <a:schemeClr val="accent1"/>
              </a:solidFill>
              <a:ln>
                <a:noFill/>
              </a:ln>
              <a:effectLst>
                <a:outerShdw blurRad="254000" sx="102000" sy="102000" algn="ctr" rotWithShape="0">
                  <a:prstClr val="black">
                    <a:alpha val="20000"/>
                  </a:prstClr>
                </a:outerShdw>
              </a:effectLst>
              <a:sp3d/>
            </c:spPr>
            <c:extLst xmlns:c16r2="http://schemas.microsoft.com/office/drawing/2015/06/chart">
              <c:ext xmlns:c16="http://schemas.microsoft.com/office/drawing/2014/chart" uri="{C3380CC4-5D6E-409C-BE32-E72D297353CC}">
                <c16:uniqueId val="{00000001-8FCD-4F4A-89A0-85F4E59B514E}"/>
              </c:ext>
            </c:extLst>
          </c:dPt>
          <c:dPt>
            <c:idx val="1"/>
            <c:bubble3D val="0"/>
            <c:spPr>
              <a:solidFill>
                <a:schemeClr val="accent2"/>
              </a:solidFill>
              <a:ln>
                <a:noFill/>
              </a:ln>
              <a:effectLst>
                <a:outerShdw blurRad="254000" sx="102000" sy="102000" algn="ctr" rotWithShape="0">
                  <a:prstClr val="black">
                    <a:alpha val="20000"/>
                  </a:prstClr>
                </a:outerShdw>
              </a:effectLst>
              <a:sp3d/>
            </c:spPr>
            <c:extLst xmlns:c16r2="http://schemas.microsoft.com/office/drawing/2015/06/chart">
              <c:ext xmlns:c16="http://schemas.microsoft.com/office/drawing/2014/chart" uri="{C3380CC4-5D6E-409C-BE32-E72D297353CC}">
                <c16:uniqueId val="{00000003-8FCD-4F4A-89A0-85F4E59B514E}"/>
              </c:ext>
            </c:extLst>
          </c:dPt>
          <c:dPt>
            <c:idx val="2"/>
            <c:bubble3D val="0"/>
            <c:spPr>
              <a:solidFill>
                <a:schemeClr val="accent3"/>
              </a:solidFill>
              <a:ln>
                <a:noFill/>
              </a:ln>
              <a:effectLst>
                <a:outerShdw blurRad="254000" sx="102000" sy="102000" algn="ctr" rotWithShape="0">
                  <a:prstClr val="black">
                    <a:alpha val="20000"/>
                  </a:prstClr>
                </a:outerShdw>
              </a:effectLst>
              <a:sp3d/>
            </c:spPr>
            <c:extLst xmlns:c16r2="http://schemas.microsoft.com/office/drawing/2015/06/chart">
              <c:ext xmlns:c16="http://schemas.microsoft.com/office/drawing/2014/chart" uri="{C3380CC4-5D6E-409C-BE32-E72D297353CC}">
                <c16:uniqueId val="{00000005-8FCD-4F4A-89A0-85F4E59B514E}"/>
              </c:ext>
            </c:extLst>
          </c:dPt>
          <c:dPt>
            <c:idx val="3"/>
            <c:bubble3D val="0"/>
            <c:spPr>
              <a:solidFill>
                <a:schemeClr val="accent4"/>
              </a:solidFill>
              <a:ln>
                <a:noFill/>
              </a:ln>
              <a:effectLst>
                <a:outerShdw blurRad="254000" sx="102000" sy="102000" algn="ctr" rotWithShape="0">
                  <a:prstClr val="black">
                    <a:alpha val="20000"/>
                  </a:prstClr>
                </a:outerShdw>
              </a:effectLst>
              <a:sp3d/>
            </c:spPr>
            <c:extLst xmlns:c16r2="http://schemas.microsoft.com/office/drawing/2015/06/chart">
              <c:ext xmlns:c16="http://schemas.microsoft.com/office/drawing/2014/chart" uri="{C3380CC4-5D6E-409C-BE32-E72D297353CC}">
                <c16:uniqueId val="{00000007-8FCD-4F4A-89A0-85F4E59B514E}"/>
              </c:ext>
            </c:extLst>
          </c:dPt>
          <c:dPt>
            <c:idx val="4"/>
            <c:bubble3D val="0"/>
            <c:spPr>
              <a:solidFill>
                <a:schemeClr val="accent5"/>
              </a:solidFill>
              <a:ln>
                <a:noFill/>
              </a:ln>
              <a:effectLst>
                <a:outerShdw blurRad="254000" sx="102000" sy="102000" algn="ctr" rotWithShape="0">
                  <a:prstClr val="black">
                    <a:alpha val="20000"/>
                  </a:prstClr>
                </a:outerShdw>
              </a:effectLst>
              <a:sp3d/>
            </c:spPr>
            <c:extLst xmlns:c16r2="http://schemas.microsoft.com/office/drawing/2015/06/chart">
              <c:ext xmlns:c16="http://schemas.microsoft.com/office/drawing/2014/chart" uri="{C3380CC4-5D6E-409C-BE32-E72D297353CC}">
                <c16:uniqueId val="{00000009-8FCD-4F4A-89A0-85F4E59B514E}"/>
              </c:ext>
            </c:extLst>
          </c:dPt>
          <c:dPt>
            <c:idx val="5"/>
            <c:bubble3D val="0"/>
            <c:spPr>
              <a:solidFill>
                <a:schemeClr val="accent6"/>
              </a:solidFill>
              <a:ln>
                <a:noFill/>
              </a:ln>
              <a:effectLst>
                <a:outerShdw blurRad="254000" sx="102000" sy="102000" algn="ctr" rotWithShape="0">
                  <a:prstClr val="black">
                    <a:alpha val="20000"/>
                  </a:prstClr>
                </a:outerShdw>
              </a:effectLst>
              <a:sp3d/>
            </c:spPr>
            <c:extLst xmlns:c16r2="http://schemas.microsoft.com/office/drawing/2015/06/chart">
              <c:ext xmlns:c16="http://schemas.microsoft.com/office/drawing/2014/chart" uri="{C3380CC4-5D6E-409C-BE32-E72D297353CC}">
                <c16:uniqueId val="{0000000B-8FCD-4F4A-89A0-85F4E59B514E}"/>
              </c:ext>
            </c:extLst>
          </c:dPt>
          <c:dPt>
            <c:idx val="6"/>
            <c:bubble3D val="0"/>
            <c:spPr>
              <a:solidFill>
                <a:schemeClr val="accent1">
                  <a:lumMod val="60000"/>
                </a:schemeClr>
              </a:solidFill>
              <a:ln>
                <a:noFill/>
              </a:ln>
              <a:effectLst>
                <a:outerShdw blurRad="254000" sx="102000" sy="102000" algn="ctr" rotWithShape="0">
                  <a:prstClr val="black">
                    <a:alpha val="20000"/>
                  </a:prstClr>
                </a:outerShdw>
              </a:effectLst>
              <a:sp3d/>
            </c:spPr>
            <c:extLst xmlns:c16r2="http://schemas.microsoft.com/office/drawing/2015/06/chart">
              <c:ext xmlns:c16="http://schemas.microsoft.com/office/drawing/2014/chart" uri="{C3380CC4-5D6E-409C-BE32-E72D297353CC}">
                <c16:uniqueId val="{0000000D-8FCD-4F4A-89A0-85F4E59B514E}"/>
              </c:ext>
            </c:extLst>
          </c:dPt>
          <c:dPt>
            <c:idx val="7"/>
            <c:bubble3D val="0"/>
            <c:spPr>
              <a:solidFill>
                <a:schemeClr val="accent2">
                  <a:lumMod val="60000"/>
                </a:schemeClr>
              </a:solidFill>
              <a:ln>
                <a:noFill/>
              </a:ln>
              <a:effectLst>
                <a:outerShdw blurRad="254000" sx="102000" sy="102000" algn="ctr" rotWithShape="0">
                  <a:prstClr val="black">
                    <a:alpha val="20000"/>
                  </a:prstClr>
                </a:outerShdw>
              </a:effectLst>
              <a:sp3d/>
            </c:spPr>
            <c:extLst xmlns:c16r2="http://schemas.microsoft.com/office/drawing/2015/06/chart">
              <c:ext xmlns:c16="http://schemas.microsoft.com/office/drawing/2014/chart" uri="{C3380CC4-5D6E-409C-BE32-E72D297353CC}">
                <c16:uniqueId val="{0000000F-8FCD-4F4A-89A0-85F4E59B514E}"/>
              </c:ext>
            </c:extLst>
          </c:dPt>
          <c:dLbls>
            <c:spPr>
              <a:pattFill prst="pct75">
                <a:fgClr>
                  <a:schemeClr val="dk1">
                    <a:lumMod val="75000"/>
                    <a:lumOff val="25000"/>
                  </a:schemeClr>
                </a:fgClr>
                <a:bgClr>
                  <a:schemeClr val="dk1">
                    <a:lumMod val="65000"/>
                    <a:lumOff val="35000"/>
                  </a:scheme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lt1"/>
                    </a:solidFill>
                    <a:latin typeface="+mn-lt"/>
                    <a:ea typeface="+mn-ea"/>
                    <a:cs typeface="+mn-cs"/>
                  </a:defRPr>
                </a:pPr>
                <a:endParaRPr lang="en-US"/>
              </a:p>
            </c:txPr>
            <c:dLblPos val="ctr"/>
            <c:showLegendKey val="0"/>
            <c:showVal val="0"/>
            <c:showCatName val="0"/>
            <c:showSerName val="0"/>
            <c:showPercent val="1"/>
            <c:showBubbleSize val="0"/>
            <c:showLeaderLines val="1"/>
            <c:leaderLines>
              <c:spPr>
                <a:ln w="9525">
                  <a:solidFill>
                    <a:schemeClr val="dk1">
                      <a:lumMod val="50000"/>
                      <a:lumOff val="50000"/>
                    </a:schemeClr>
                  </a:solidFill>
                </a:ln>
                <a:effectLst/>
              </c:spPr>
            </c:leaderLines>
            <c:extLst xmlns:c16r2="http://schemas.microsoft.com/office/drawing/2015/06/chart">
              <c:ext xmlns:c15="http://schemas.microsoft.com/office/drawing/2012/chart" uri="{CE6537A1-D6FC-4f65-9D91-7224C49458BB}"/>
            </c:extLst>
          </c:dLbls>
          <c:val>
            <c:numRef>
              <c:f>Sheet1!$F$3:$F$10</c:f>
              <c:numCache>
                <c:formatCode>General</c:formatCode>
                <c:ptCount val="8"/>
                <c:pt idx="0">
                  <c:v>707</c:v>
                </c:pt>
                <c:pt idx="1">
                  <c:v>116</c:v>
                </c:pt>
                <c:pt idx="2">
                  <c:v>2467</c:v>
                </c:pt>
                <c:pt idx="3">
                  <c:v>180</c:v>
                </c:pt>
                <c:pt idx="4">
                  <c:v>322</c:v>
                </c:pt>
                <c:pt idx="5">
                  <c:v>858</c:v>
                </c:pt>
                <c:pt idx="6">
                  <c:v>122</c:v>
                </c:pt>
                <c:pt idx="7">
                  <c:v>58</c:v>
                </c:pt>
              </c:numCache>
            </c:numRef>
          </c:val>
          <c:extLst xmlns:c16r2="http://schemas.microsoft.com/office/drawing/2015/06/chart">
            <c:ext xmlns:c16="http://schemas.microsoft.com/office/drawing/2014/chart" uri="{C3380CC4-5D6E-409C-BE32-E72D297353CC}">
              <c16:uniqueId val="{00000010-8FCD-4F4A-89A0-85F4E59B514E}"/>
            </c:ext>
          </c:extLst>
        </c:ser>
        <c:dLbls>
          <c:dLblPos val="ctr"/>
          <c:showLegendKey val="0"/>
          <c:showVal val="0"/>
          <c:showCatName val="0"/>
          <c:showSerName val="0"/>
          <c:showPercent val="1"/>
          <c:showBubbleSize val="0"/>
          <c:showLeaderLines val="1"/>
        </c:dLbls>
      </c:pie3DChart>
      <c:spPr>
        <a:noFill/>
        <a:ln>
          <a:noFill/>
        </a:ln>
        <a:effectLst/>
      </c:spPr>
    </c:plotArea>
    <c:legend>
      <c:legendPos val="r"/>
      <c:overlay val="0"/>
      <c:spPr>
        <a:solidFill>
          <a:schemeClr val="lt1">
            <a:lumMod val="95000"/>
            <a:alpha val="39000"/>
          </a:schemeClr>
        </a:solidFill>
        <a:ln>
          <a:noFill/>
        </a:ln>
        <a:effectLst/>
      </c:spPr>
      <c:txPr>
        <a:bodyPr rot="0" spcFirstLastPara="1" vertOverflow="ellipsis" vert="horz" wrap="square" anchor="ctr" anchorCtr="1"/>
        <a:lstStyle/>
        <a:p>
          <a:pPr rtl="0">
            <a:defRPr sz="900" b="0" i="0" u="none" strike="noStrike" kern="1200" baseline="0">
              <a:solidFill>
                <a:schemeClr val="dk1">
                  <a:lumMod val="75000"/>
                  <a:lumOff val="25000"/>
                </a:schemeClr>
              </a:solidFill>
              <a:latin typeface="+mn-lt"/>
              <a:ea typeface="+mn-ea"/>
              <a:cs typeface="+mn-cs"/>
            </a:defRPr>
          </a:pPr>
          <a:endParaRPr lang="en-US"/>
        </a:p>
      </c:txPr>
    </c:legend>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1" i="0" u="none" strike="noStrike" kern="1200" baseline="0">
                <a:solidFill>
                  <a:schemeClr val="dk1">
                    <a:lumMod val="75000"/>
                    <a:lumOff val="25000"/>
                  </a:schemeClr>
                </a:solidFill>
                <a:latin typeface="+mn-lt"/>
                <a:ea typeface="+mn-ea"/>
                <a:cs typeface="+mn-cs"/>
              </a:defRPr>
            </a:pPr>
            <a:r>
              <a:rPr lang="en-CA" dirty="0"/>
              <a:t>New data</a:t>
            </a:r>
          </a:p>
        </c:rich>
      </c:tx>
      <c:overlay val="0"/>
      <c:spPr>
        <a:noFill/>
        <a:ln>
          <a:noFill/>
        </a:ln>
        <a:effectLst/>
      </c:spPr>
      <c:txPr>
        <a:bodyPr rot="0" spcFirstLastPara="1" vertOverflow="ellipsis" vert="horz" wrap="square" anchor="ctr" anchorCtr="1"/>
        <a:lstStyle/>
        <a:p>
          <a:pPr>
            <a:defRPr sz="1800" b="1" i="0" u="none" strike="noStrike" kern="1200" baseline="0">
              <a:solidFill>
                <a:schemeClr val="dk1">
                  <a:lumMod val="75000"/>
                  <a:lumOff val="25000"/>
                </a:schemeClr>
              </a:solidFill>
              <a:latin typeface="+mn-lt"/>
              <a:ea typeface="+mn-ea"/>
              <a:cs typeface="+mn-cs"/>
            </a:defRPr>
          </a:pPr>
          <a:endParaRPr lang="en-US"/>
        </a:p>
      </c:txPr>
    </c:title>
    <c:autoTitleDeleted val="0"/>
    <c:view3D>
      <c:rotX val="5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ser>
          <c:idx val="0"/>
          <c:order val="0"/>
          <c:dPt>
            <c:idx val="0"/>
            <c:bubble3D val="0"/>
            <c:spPr>
              <a:solidFill>
                <a:schemeClr val="accent1"/>
              </a:solidFill>
              <a:ln>
                <a:noFill/>
              </a:ln>
              <a:effectLst>
                <a:outerShdw blurRad="254000" sx="102000" sy="102000" algn="ctr" rotWithShape="0">
                  <a:prstClr val="black">
                    <a:alpha val="20000"/>
                  </a:prstClr>
                </a:outerShdw>
              </a:effectLst>
              <a:sp3d/>
            </c:spPr>
            <c:extLst xmlns:c16r2="http://schemas.microsoft.com/office/drawing/2015/06/chart">
              <c:ext xmlns:c16="http://schemas.microsoft.com/office/drawing/2014/chart" uri="{C3380CC4-5D6E-409C-BE32-E72D297353CC}">
                <c16:uniqueId val="{00000001-9A6F-4D8C-A1AF-8ED91DFC65F7}"/>
              </c:ext>
            </c:extLst>
          </c:dPt>
          <c:dPt>
            <c:idx val="1"/>
            <c:bubble3D val="0"/>
            <c:spPr>
              <a:solidFill>
                <a:schemeClr val="accent2"/>
              </a:solidFill>
              <a:ln>
                <a:noFill/>
              </a:ln>
              <a:effectLst>
                <a:outerShdw blurRad="254000" sx="102000" sy="102000" algn="ctr" rotWithShape="0">
                  <a:prstClr val="black">
                    <a:alpha val="20000"/>
                  </a:prstClr>
                </a:outerShdw>
              </a:effectLst>
              <a:sp3d/>
            </c:spPr>
            <c:extLst xmlns:c16r2="http://schemas.microsoft.com/office/drawing/2015/06/chart">
              <c:ext xmlns:c16="http://schemas.microsoft.com/office/drawing/2014/chart" uri="{C3380CC4-5D6E-409C-BE32-E72D297353CC}">
                <c16:uniqueId val="{00000003-9A6F-4D8C-A1AF-8ED91DFC65F7}"/>
              </c:ext>
            </c:extLst>
          </c:dPt>
          <c:dPt>
            <c:idx val="2"/>
            <c:bubble3D val="0"/>
            <c:spPr>
              <a:solidFill>
                <a:schemeClr val="accent3"/>
              </a:solidFill>
              <a:ln>
                <a:noFill/>
              </a:ln>
              <a:effectLst>
                <a:outerShdw blurRad="254000" sx="102000" sy="102000" algn="ctr" rotWithShape="0">
                  <a:prstClr val="black">
                    <a:alpha val="20000"/>
                  </a:prstClr>
                </a:outerShdw>
              </a:effectLst>
              <a:sp3d/>
            </c:spPr>
            <c:extLst xmlns:c16r2="http://schemas.microsoft.com/office/drawing/2015/06/chart">
              <c:ext xmlns:c16="http://schemas.microsoft.com/office/drawing/2014/chart" uri="{C3380CC4-5D6E-409C-BE32-E72D297353CC}">
                <c16:uniqueId val="{00000005-9A6F-4D8C-A1AF-8ED91DFC65F7}"/>
              </c:ext>
            </c:extLst>
          </c:dPt>
          <c:dPt>
            <c:idx val="3"/>
            <c:bubble3D val="0"/>
            <c:spPr>
              <a:solidFill>
                <a:schemeClr val="accent4"/>
              </a:solidFill>
              <a:ln>
                <a:noFill/>
              </a:ln>
              <a:effectLst>
                <a:outerShdw blurRad="254000" sx="102000" sy="102000" algn="ctr" rotWithShape="0">
                  <a:prstClr val="black">
                    <a:alpha val="20000"/>
                  </a:prstClr>
                </a:outerShdw>
              </a:effectLst>
              <a:sp3d/>
            </c:spPr>
            <c:extLst xmlns:c16r2="http://schemas.microsoft.com/office/drawing/2015/06/chart">
              <c:ext xmlns:c16="http://schemas.microsoft.com/office/drawing/2014/chart" uri="{C3380CC4-5D6E-409C-BE32-E72D297353CC}">
                <c16:uniqueId val="{00000007-9A6F-4D8C-A1AF-8ED91DFC65F7}"/>
              </c:ext>
            </c:extLst>
          </c:dPt>
          <c:dPt>
            <c:idx val="4"/>
            <c:bubble3D val="0"/>
            <c:spPr>
              <a:solidFill>
                <a:schemeClr val="accent5"/>
              </a:solidFill>
              <a:ln>
                <a:noFill/>
              </a:ln>
              <a:effectLst>
                <a:outerShdw blurRad="254000" sx="102000" sy="102000" algn="ctr" rotWithShape="0">
                  <a:prstClr val="black">
                    <a:alpha val="20000"/>
                  </a:prstClr>
                </a:outerShdw>
              </a:effectLst>
              <a:sp3d/>
            </c:spPr>
            <c:extLst xmlns:c16r2="http://schemas.microsoft.com/office/drawing/2015/06/chart">
              <c:ext xmlns:c16="http://schemas.microsoft.com/office/drawing/2014/chart" uri="{C3380CC4-5D6E-409C-BE32-E72D297353CC}">
                <c16:uniqueId val="{00000009-9A6F-4D8C-A1AF-8ED91DFC65F7}"/>
              </c:ext>
            </c:extLst>
          </c:dPt>
          <c:dPt>
            <c:idx val="5"/>
            <c:bubble3D val="0"/>
            <c:spPr>
              <a:solidFill>
                <a:schemeClr val="accent6"/>
              </a:solidFill>
              <a:ln>
                <a:noFill/>
              </a:ln>
              <a:effectLst>
                <a:outerShdw blurRad="254000" sx="102000" sy="102000" algn="ctr" rotWithShape="0">
                  <a:prstClr val="black">
                    <a:alpha val="20000"/>
                  </a:prstClr>
                </a:outerShdw>
              </a:effectLst>
              <a:sp3d/>
            </c:spPr>
            <c:extLst xmlns:c16r2="http://schemas.microsoft.com/office/drawing/2015/06/chart">
              <c:ext xmlns:c16="http://schemas.microsoft.com/office/drawing/2014/chart" uri="{C3380CC4-5D6E-409C-BE32-E72D297353CC}">
                <c16:uniqueId val="{0000000B-9A6F-4D8C-A1AF-8ED91DFC65F7}"/>
              </c:ext>
            </c:extLst>
          </c:dPt>
          <c:dPt>
            <c:idx val="6"/>
            <c:bubble3D val="0"/>
            <c:spPr>
              <a:solidFill>
                <a:schemeClr val="accent1">
                  <a:lumMod val="60000"/>
                </a:schemeClr>
              </a:solidFill>
              <a:ln>
                <a:noFill/>
              </a:ln>
              <a:effectLst>
                <a:outerShdw blurRad="254000" sx="102000" sy="102000" algn="ctr" rotWithShape="0">
                  <a:prstClr val="black">
                    <a:alpha val="20000"/>
                  </a:prstClr>
                </a:outerShdw>
              </a:effectLst>
              <a:sp3d/>
            </c:spPr>
            <c:extLst xmlns:c16r2="http://schemas.microsoft.com/office/drawing/2015/06/chart">
              <c:ext xmlns:c16="http://schemas.microsoft.com/office/drawing/2014/chart" uri="{C3380CC4-5D6E-409C-BE32-E72D297353CC}">
                <c16:uniqueId val="{0000000D-9A6F-4D8C-A1AF-8ED91DFC65F7}"/>
              </c:ext>
            </c:extLst>
          </c:dPt>
          <c:dPt>
            <c:idx val="7"/>
            <c:bubble3D val="0"/>
            <c:spPr>
              <a:solidFill>
                <a:schemeClr val="accent2">
                  <a:lumMod val="60000"/>
                </a:schemeClr>
              </a:solidFill>
              <a:ln>
                <a:noFill/>
              </a:ln>
              <a:effectLst>
                <a:outerShdw blurRad="254000" sx="102000" sy="102000" algn="ctr" rotWithShape="0">
                  <a:prstClr val="black">
                    <a:alpha val="20000"/>
                  </a:prstClr>
                </a:outerShdw>
              </a:effectLst>
              <a:sp3d/>
            </c:spPr>
            <c:extLst xmlns:c16r2="http://schemas.microsoft.com/office/drawing/2015/06/chart">
              <c:ext xmlns:c16="http://schemas.microsoft.com/office/drawing/2014/chart" uri="{C3380CC4-5D6E-409C-BE32-E72D297353CC}">
                <c16:uniqueId val="{0000000F-9A6F-4D8C-A1AF-8ED91DFC65F7}"/>
              </c:ext>
            </c:extLst>
          </c:dPt>
          <c:dLbls>
            <c:spPr>
              <a:pattFill prst="pct75">
                <a:fgClr>
                  <a:schemeClr val="dk1">
                    <a:lumMod val="75000"/>
                    <a:lumOff val="25000"/>
                  </a:schemeClr>
                </a:fgClr>
                <a:bgClr>
                  <a:schemeClr val="dk1">
                    <a:lumMod val="65000"/>
                    <a:lumOff val="35000"/>
                  </a:scheme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lt1"/>
                    </a:solidFill>
                    <a:latin typeface="+mn-lt"/>
                    <a:ea typeface="+mn-ea"/>
                    <a:cs typeface="+mn-cs"/>
                  </a:defRPr>
                </a:pPr>
                <a:endParaRPr lang="en-US"/>
              </a:p>
            </c:txPr>
            <c:dLblPos val="ctr"/>
            <c:showLegendKey val="0"/>
            <c:showVal val="0"/>
            <c:showCatName val="1"/>
            <c:showSerName val="0"/>
            <c:showPercent val="1"/>
            <c:showBubbleSize val="0"/>
            <c:showLeaderLines val="1"/>
            <c:leaderLines>
              <c:spPr>
                <a:ln w="9525">
                  <a:solidFill>
                    <a:schemeClr val="dk1">
                      <a:lumMod val="50000"/>
                      <a:lumOff val="50000"/>
                    </a:schemeClr>
                  </a:solidFill>
                </a:ln>
                <a:effectLst/>
              </c:spPr>
            </c:leaderLines>
            <c:extLst xmlns:c16r2="http://schemas.microsoft.com/office/drawing/2015/06/chart">
              <c:ext xmlns:c15="http://schemas.microsoft.com/office/drawing/2012/chart" uri="{CE6537A1-D6FC-4f65-9D91-7224C49458BB}"/>
            </c:extLst>
          </c:dLbls>
          <c:val>
            <c:numRef>
              <c:f>Sheet1!$G$3:$G$10</c:f>
              <c:numCache>
                <c:formatCode>General</c:formatCode>
                <c:ptCount val="8"/>
                <c:pt idx="0">
                  <c:v>216</c:v>
                </c:pt>
                <c:pt idx="1">
                  <c:v>0</c:v>
                </c:pt>
                <c:pt idx="2">
                  <c:v>540</c:v>
                </c:pt>
                <c:pt idx="3">
                  <c:v>30</c:v>
                </c:pt>
                <c:pt idx="4">
                  <c:v>73</c:v>
                </c:pt>
                <c:pt idx="5">
                  <c:v>179</c:v>
                </c:pt>
                <c:pt idx="6">
                  <c:v>26</c:v>
                </c:pt>
                <c:pt idx="7">
                  <c:v>5</c:v>
                </c:pt>
              </c:numCache>
            </c:numRef>
          </c:val>
          <c:extLst xmlns:c16r2="http://schemas.microsoft.com/office/drawing/2015/06/chart">
            <c:ext xmlns:c16="http://schemas.microsoft.com/office/drawing/2014/chart" uri="{C3380CC4-5D6E-409C-BE32-E72D297353CC}">
              <c16:uniqueId val="{00000010-9A6F-4D8C-A1AF-8ED91DFC65F7}"/>
            </c:ext>
          </c:extLst>
        </c:ser>
        <c:dLbls>
          <c:dLblPos val="ctr"/>
          <c:showLegendKey val="0"/>
          <c:showVal val="0"/>
          <c:showCatName val="1"/>
          <c:showSerName val="0"/>
          <c:showPercent val="0"/>
          <c:showBubbleSize val="0"/>
          <c:showLeaderLines val="1"/>
        </c:dLbls>
      </c:pie3DChart>
      <c:spPr>
        <a:noFill/>
        <a:ln>
          <a:noFill/>
        </a:ln>
        <a:effectLst/>
      </c:spPr>
    </c:plotArea>
    <c:legend>
      <c:legendPos val="r"/>
      <c:overlay val="0"/>
      <c:spPr>
        <a:solidFill>
          <a:schemeClr val="lt1">
            <a:lumMod val="95000"/>
            <a:alpha val="39000"/>
          </a:schemeClr>
        </a:solidFill>
        <a:ln>
          <a:noFill/>
        </a:ln>
        <a:effectLst/>
      </c:spPr>
      <c:txPr>
        <a:bodyPr rot="0" spcFirstLastPara="1" vertOverflow="ellipsis" vert="horz" wrap="square" anchor="ctr" anchorCtr="1"/>
        <a:lstStyle/>
        <a:p>
          <a:pPr rtl="0">
            <a:defRPr sz="900" b="0" i="0" u="none" strike="noStrike" kern="1200" baseline="0">
              <a:solidFill>
                <a:schemeClr val="dk1">
                  <a:lumMod val="75000"/>
                  <a:lumOff val="25000"/>
                </a:schemeClr>
              </a:solidFill>
              <a:latin typeface="+mn-lt"/>
              <a:ea typeface="+mn-ea"/>
              <a:cs typeface="+mn-cs"/>
            </a:defRPr>
          </a:pPr>
          <a:endParaRPr lang="en-US"/>
        </a:p>
      </c:txPr>
    </c:legend>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9">
  <cs:axisTitle>
    <cs:lnRef idx="0"/>
    <cs:fillRef idx="0"/>
    <cs:effectRef idx="0"/>
    <cs:fontRef idx="minor">
      <a:schemeClr val="lt1">
        <a:lumMod val="85000"/>
      </a:schemeClr>
    </cs:fontRef>
    <cs:defRPr sz="1197"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330" kern="1200"/>
  </cs:chartArea>
  <cs:dataLabel>
    <cs:lnRef idx="0"/>
    <cs:fillRef idx="0"/>
    <cs:effectRef idx="0"/>
    <cs:fontRef idx="minor">
      <a:schemeClr val="lt1">
        <a:lumMod val="85000"/>
      </a:schemeClr>
    </cs:fontRef>
    <cs:defRPr sz="1197" kern="1200"/>
  </cs:dataLabel>
  <cs:dataLabelCallout>
    <cs:lnRef idx="0"/>
    <cs:fillRef idx="0"/>
    <cs:effectRef idx="0"/>
    <cs:fontRef idx="minor">
      <a:schemeClr val="dk1">
        <a:lumMod val="65000"/>
        <a:lumOff val="35000"/>
      </a:schemeClr>
    </cs:fontRef>
    <cs:spPr>
      <a:solidFill>
        <a:schemeClr val="lt1"/>
      </a:solidFill>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1197" kern="1200"/>
  </cs:dataTable>
  <cs:downBar>
    <cs:lnRef idx="0"/>
    <cs:fillRef idx="0"/>
    <cs:effectRef idx="0"/>
    <cs:fontRef idx="minor">
      <a:schemeClr val="lt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lt1"/>
    </cs:fontRef>
    <cs:spPr>
      <a:ln w="9525">
        <a:solidFill>
          <a:schemeClr val="lt1">
            <a:lumMod val="95000"/>
            <a:alpha val="54000"/>
          </a:schemeClr>
        </a:solidFill>
        <a:prstDash val="dash"/>
      </a:ln>
    </cs:spPr>
  </cs:dropLine>
  <cs:errorBar>
    <cs:lnRef idx="0"/>
    <cs:fillRef idx="0"/>
    <cs:effectRef idx="0"/>
    <cs:fontRef idx="minor">
      <a:schemeClr val="lt1"/>
    </cs:fontRef>
    <cs:spPr>
      <a:ln w="9525" cap="flat" cmpd="sng" algn="ctr">
        <a:solidFill>
          <a:schemeClr val="lt1">
            <a:lumMod val="95000"/>
          </a:schemeClr>
        </a:solidFill>
        <a:round/>
      </a:ln>
    </cs:spPr>
  </cs:errorBar>
  <cs:floor>
    <cs:lnRef idx="0"/>
    <cs:fillRef idx="0"/>
    <cs:effectRef idx="0"/>
    <cs:fontRef idx="minor">
      <a:schemeClr val="lt1"/>
    </cs:fontRef>
  </cs:floor>
  <cs:gridlineMajor>
    <cs:lnRef idx="0"/>
    <cs:fillRef idx="0"/>
    <cs:effectRef idx="0"/>
    <cs:fontRef idx="minor">
      <a:schemeClr val="lt1"/>
    </cs:fontRef>
    <cs:spPr>
      <a:ln w="9525" cap="flat" cmpd="sng" algn="ctr">
        <a:solidFill>
          <a:schemeClr val="lt1">
            <a:lumMod val="95000"/>
            <a:alpha val="10000"/>
          </a:schemeClr>
        </a:solidFill>
        <a:round/>
      </a:ln>
    </cs:spPr>
  </cs:gridlineMajor>
  <cs:gridlineMinor>
    <cs:lnRef idx="0"/>
    <cs:fillRef idx="0"/>
    <cs:effectRef idx="0"/>
    <cs:fontRef idx="minor">
      <a:schemeClr val="lt1"/>
    </cs:fontRef>
    <cs:spPr>
      <a:ln>
        <a:solidFill>
          <a:schemeClr val="lt1">
            <a:lumMod val="95000"/>
            <a:alpha val="5000"/>
          </a:schemeClr>
        </a:solidFill>
      </a:ln>
    </cs:spPr>
  </cs:gridlineMinor>
  <cs:hiLoLine>
    <cs:lnRef idx="0"/>
    <cs:fillRef idx="0"/>
    <cs:effectRef idx="0"/>
    <cs:fontRef idx="minor">
      <a:schemeClr val="lt1"/>
    </cs:fontRef>
    <cs:spPr>
      <a:ln w="9525">
        <a:solidFill>
          <a:schemeClr val="lt1">
            <a:lumMod val="95000"/>
            <a:alpha val="54000"/>
          </a:schemeClr>
        </a:solidFill>
        <a:prstDash val="dash"/>
      </a:ln>
    </cs:spPr>
  </cs:hiLoLine>
  <cs:leaderLine>
    <cs:lnRef idx="0"/>
    <cs:fillRef idx="0"/>
    <cs:effectRef idx="0"/>
    <cs:fontRef idx="minor">
      <a:schemeClr val="lt1"/>
    </cs:fontRef>
    <cs:spPr>
      <a:ln w="9525">
        <a:solidFill>
          <a:schemeClr val="lt1">
            <a:lumMod val="95000"/>
            <a:alpha val="54000"/>
          </a:schemeClr>
        </a:solidFill>
      </a:ln>
    </cs:spPr>
  </cs:leaderLine>
  <cs:legend>
    <cs:lnRef idx="0"/>
    <cs:fillRef idx="0"/>
    <cs:effectRef idx="0"/>
    <cs:fontRef idx="minor">
      <a:schemeClr val="lt1">
        <a:lumMod val="8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2128"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lt1">
        <a:lumMod val="85000"/>
      </a:schemeClr>
    </cs:fontRef>
    <cs:defRPr sz="1197" kern="1200"/>
  </cs:trendlineLabel>
  <cs:upBar>
    <cs:lnRef idx="0"/>
    <cs:fillRef idx="0"/>
    <cs:effectRef idx="0"/>
    <cs:fontRef idx="minor">
      <a:schemeClr val="lt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1197" kern="1200"/>
  </cs:valueAxis>
  <cs:wall>
    <cs:lnRef idx="0"/>
    <cs:fillRef idx="0"/>
    <cs:effectRef idx="0"/>
    <cs:fontRef idx="minor">
      <a:schemeClr val="lt1"/>
    </cs:fontRef>
  </cs:wall>
</cs:chartStyle>
</file>

<file path=ppt/charts/style2.xml><?xml version="1.0" encoding="utf-8"?>
<cs:chartStyle xmlns:cs="http://schemas.microsoft.com/office/drawing/2012/chartStyle" xmlns:a="http://schemas.openxmlformats.org/drawingml/2006/main" id="264">
  <cs:axisTitle>
    <cs:lnRef idx="0"/>
    <cs:fillRef idx="0"/>
    <cs:effectRef idx="0"/>
    <cs:fontRef idx="minor">
      <a:schemeClr val="dk1">
        <a:lumMod val="75000"/>
        <a:lumOff val="25000"/>
      </a:schemeClr>
    </cs:fontRef>
    <cs:defRPr sz="900"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900" kern="1200"/>
  </cs:chartArea>
  <cs:dataLabel>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000" b="1" i="0" u="none" strike="noStrike" kern="1200" baseline="0"/>
  </cs:dataLabel>
  <cs:dataLabelCallout>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000" b="1" i="0" u="none" strike="noStrike" kern="1200" baseline="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900"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18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900" kern="1200"/>
  </cs:valueAxis>
  <cs:wall>
    <cs:lnRef idx="0"/>
    <cs:fillRef idx="0"/>
    <cs:effectRef idx="0"/>
    <cs:fontRef idx="minor">
      <a:schemeClr val="dk1"/>
    </cs:fontRef>
  </cs:wall>
</cs:chartStyle>
</file>

<file path=ppt/charts/style3.xml><?xml version="1.0" encoding="utf-8"?>
<cs:chartStyle xmlns:cs="http://schemas.microsoft.com/office/drawing/2012/chartStyle" xmlns:a="http://schemas.openxmlformats.org/drawingml/2006/main" id="264">
  <cs:axisTitle>
    <cs:lnRef idx="0"/>
    <cs:fillRef idx="0"/>
    <cs:effectRef idx="0"/>
    <cs:fontRef idx="minor">
      <a:schemeClr val="dk1">
        <a:lumMod val="75000"/>
        <a:lumOff val="25000"/>
      </a:schemeClr>
    </cs:fontRef>
    <cs:defRPr sz="900"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900"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900" kern="1200"/>
  </cs:chartArea>
  <cs:dataLabel>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000" b="1" i="0" u="none" strike="noStrike" kern="1200" baseline="0"/>
  </cs:dataLabel>
  <cs:dataLabelCallout>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000" b="1" i="0" u="none" strike="noStrike" kern="1200" baseline="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900"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900"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18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900" kern="1200"/>
  </cs:valueAxis>
  <cs:wall>
    <cs:lnRef idx="0"/>
    <cs:fillRef idx="0"/>
    <cs:effectRef idx="0"/>
    <cs:fontRef idx="minor">
      <a:schemeClr val="dk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B2CACE1-0839-DD4E-8A8D-815B08AED9A4}" type="datetimeFigureOut">
              <a:rPr lang="en-US" smtClean="0"/>
              <a:t>12/8/2021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AB58301-8E47-694C-884E-80E9D5260CC5}" type="slidenum">
              <a:rPr lang="en-US" smtClean="0"/>
              <a:t>‹#›</a:t>
            </a:fld>
            <a:endParaRPr lang="en-US"/>
          </a:p>
        </p:txBody>
      </p:sp>
    </p:spTree>
    <p:extLst>
      <p:ext uri="{BB962C8B-B14F-4D97-AF65-F5344CB8AC3E}">
        <p14:creationId xmlns:p14="http://schemas.microsoft.com/office/powerpoint/2010/main" val="21379215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README.MD are one</a:t>
            </a:r>
            <a:r>
              <a:rPr lang="en-US" baseline="0" dirty="0" smtClean="0"/>
              <a:t> of the most important documentation for open-source repositories where it is the first point of communication between the owner of the code to its users. Doing it poorly would mean that it would be very difficult for the community to learn about the open source code and use it. </a:t>
            </a:r>
          </a:p>
          <a:p>
            <a:endParaRPr lang="en-US" baseline="0" dirty="0" smtClean="0"/>
          </a:p>
          <a:p>
            <a:r>
              <a:rPr lang="en-US" baseline="0" dirty="0" smtClean="0"/>
              <a:t>However, many people, myself included, are often lost to the huge sea of </a:t>
            </a:r>
            <a:r>
              <a:rPr lang="en-US" baseline="0" dirty="0" err="1" smtClean="0"/>
              <a:t>opensource</a:t>
            </a:r>
            <a:r>
              <a:rPr lang="en-US" baseline="0" dirty="0" smtClean="0"/>
              <a:t> code and often don’t know where to start. Not only that, there haven’t been a well defined standard that developers follow to create the Readme file, which makes it very hard for people to easily gauge what these repositories are exactly for. </a:t>
            </a:r>
          </a:p>
          <a:p>
            <a:endParaRPr lang="en-US" baseline="0" dirty="0" smtClean="0"/>
          </a:p>
          <a:p>
            <a:r>
              <a:rPr lang="en-US" baseline="0" dirty="0" smtClean="0"/>
              <a:t>And that is why this research existed, which is to solve and improve the readability of these readme files by using machine learning to effectively predict and label well defined and standardized categories within the Readme files based on its context. </a:t>
            </a:r>
          </a:p>
          <a:p>
            <a:endParaRPr lang="en-US" baseline="0" dirty="0" smtClean="0"/>
          </a:p>
          <a:p>
            <a:r>
              <a:rPr lang="en-US" baseline="0" dirty="0" smtClean="0"/>
              <a:t>As mentioned from the research paper itself, the participants or the users who tested the labelling functionality based on machine learning classifications have reported increase effectiveness in information discovery.</a:t>
            </a:r>
          </a:p>
          <a:p>
            <a:endParaRPr lang="en-US" baseline="0" dirty="0" smtClean="0"/>
          </a:p>
          <a:p>
            <a:r>
              <a:rPr lang="en-US" baseline="0" dirty="0" smtClean="0"/>
              <a:t>We believe that the machine learning done with this research can help evolve the </a:t>
            </a:r>
            <a:r>
              <a:rPr lang="en-US" baseline="0" dirty="0" err="1" smtClean="0"/>
              <a:t>Github</a:t>
            </a:r>
            <a:r>
              <a:rPr lang="en-US" baseline="0" dirty="0" smtClean="0"/>
              <a:t> ecosystem to be more user-friendly and more accessible by improving easier information discovery on the vast treasures of source code that can be found within the world of </a:t>
            </a:r>
            <a:r>
              <a:rPr lang="en-US" baseline="0" dirty="0" err="1" smtClean="0"/>
              <a:t>Github</a:t>
            </a:r>
            <a:r>
              <a:rPr lang="en-US" baseline="0" dirty="0" smtClean="0"/>
              <a:t>.</a:t>
            </a:r>
          </a:p>
        </p:txBody>
      </p:sp>
      <p:sp>
        <p:nvSpPr>
          <p:cNvPr id="4" name="Slide Number Placeholder 3"/>
          <p:cNvSpPr>
            <a:spLocks noGrp="1"/>
          </p:cNvSpPr>
          <p:nvPr>
            <p:ph type="sldNum" sz="quarter" idx="10"/>
          </p:nvPr>
        </p:nvSpPr>
        <p:spPr/>
        <p:txBody>
          <a:bodyPr/>
          <a:lstStyle/>
          <a:p>
            <a:fld id="{C17EFB67-7F1A-487A-813D-FAA1356D33D1}" type="slidenum">
              <a:rPr lang="en-US" smtClean="0"/>
              <a:t>2</a:t>
            </a:fld>
            <a:endParaRPr lang="en-US"/>
          </a:p>
        </p:txBody>
      </p:sp>
    </p:spTree>
    <p:extLst>
      <p:ext uri="{BB962C8B-B14F-4D97-AF65-F5344CB8AC3E}">
        <p14:creationId xmlns:p14="http://schemas.microsoft.com/office/powerpoint/2010/main" val="34215458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The author of </a:t>
            </a:r>
            <a:r>
              <a:rPr lang="en-US" sz="1200" kern="1200" dirty="0" err="1" smtClean="0">
                <a:solidFill>
                  <a:schemeClr val="tx1"/>
                </a:solidFill>
                <a:effectLst/>
                <a:latin typeface="+mn-lt"/>
                <a:ea typeface="+mn-ea"/>
                <a:cs typeface="+mn-cs"/>
              </a:rPr>
              <a:t>GitHub</a:t>
            </a:r>
            <a:r>
              <a:rPr lang="en-US" sz="1200" kern="1200" dirty="0" smtClean="0">
                <a:solidFill>
                  <a:schemeClr val="tx1"/>
                </a:solidFill>
                <a:effectLst/>
                <a:latin typeface="+mn-lt"/>
                <a:ea typeface="+mn-ea"/>
                <a:cs typeface="+mn-cs"/>
              </a:rPr>
              <a:t> README Content Classifier has provided the source code for their classifier program on </a:t>
            </a:r>
            <a:r>
              <a:rPr lang="en-US" sz="1200" kern="1200" dirty="0" err="1" smtClean="0">
                <a:solidFill>
                  <a:schemeClr val="tx1"/>
                </a:solidFill>
                <a:effectLst/>
                <a:latin typeface="+mn-lt"/>
                <a:ea typeface="+mn-ea"/>
                <a:cs typeface="+mn-cs"/>
              </a:rPr>
              <a:t>Github</a:t>
            </a:r>
            <a:r>
              <a:rPr lang="en-US" sz="1200" kern="1200" dirty="0" smtClean="0">
                <a:solidFill>
                  <a:schemeClr val="tx1"/>
                </a:solidFill>
                <a:effectLst/>
                <a:latin typeface="+mn-lt"/>
                <a:ea typeface="+mn-ea"/>
                <a:cs typeface="+mn-cs"/>
              </a:rPr>
              <a:t> and As part of the requirements of the ENSF612 project, one of the first task is to convert the author’s program to be able to operate on </a:t>
            </a:r>
            <a:r>
              <a:rPr lang="en-US" sz="1200" kern="1200" dirty="0" err="1" smtClean="0">
                <a:solidFill>
                  <a:schemeClr val="tx1"/>
                </a:solidFill>
                <a:effectLst/>
                <a:latin typeface="+mn-lt"/>
                <a:ea typeface="+mn-ea"/>
                <a:cs typeface="+mn-cs"/>
              </a:rPr>
              <a:t>Databricks</a:t>
            </a:r>
            <a:r>
              <a:rPr lang="en-US" sz="1200" kern="1200" dirty="0" smtClean="0">
                <a:solidFill>
                  <a:schemeClr val="tx1"/>
                </a:solidFill>
                <a:effectLst/>
                <a:latin typeface="+mn-lt"/>
                <a:ea typeface="+mn-ea"/>
                <a:cs typeface="+mn-cs"/>
              </a:rPr>
              <a:t>.</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Now, There are two hurdles that we need to overcome in order for us to successfully run their code on </a:t>
            </a:r>
            <a:r>
              <a:rPr lang="en-US" sz="1200" kern="1200" dirty="0" err="1" smtClean="0">
                <a:solidFill>
                  <a:schemeClr val="tx1"/>
                </a:solidFill>
                <a:effectLst/>
                <a:latin typeface="+mn-lt"/>
                <a:ea typeface="+mn-ea"/>
                <a:cs typeface="+mn-cs"/>
              </a:rPr>
              <a:t>Databricks</a:t>
            </a:r>
            <a:r>
              <a:rPr lang="en-US" sz="1200" kern="1200" dirty="0" smtClean="0">
                <a:solidFill>
                  <a:schemeClr val="tx1"/>
                </a:solidFill>
                <a:effectLst/>
                <a:latin typeface="+mn-lt"/>
                <a:ea typeface="+mn-ea"/>
                <a:cs typeface="+mn-cs"/>
              </a:rPr>
              <a:t> and they are:</a:t>
            </a:r>
          </a:p>
          <a:p>
            <a:pPr lvl="0"/>
            <a:r>
              <a:rPr lang="en-US" sz="1200" kern="1200" dirty="0" smtClean="0">
                <a:solidFill>
                  <a:schemeClr val="tx1"/>
                </a:solidFill>
                <a:effectLst/>
                <a:latin typeface="+mn-lt"/>
                <a:ea typeface="+mn-ea"/>
                <a:cs typeface="+mn-cs"/>
              </a:rPr>
              <a:t>1. The current program utilizes a </a:t>
            </a:r>
            <a:r>
              <a:rPr lang="en-US" sz="1200" kern="1200" dirty="0" err="1" smtClean="0">
                <a:solidFill>
                  <a:schemeClr val="tx1"/>
                </a:solidFill>
                <a:effectLst/>
                <a:latin typeface="+mn-lt"/>
                <a:ea typeface="+mn-ea"/>
                <a:cs typeface="+mn-cs"/>
              </a:rPr>
              <a:t>sql</a:t>
            </a:r>
            <a:r>
              <a:rPr lang="en-US" sz="1200" kern="1200" dirty="0" smtClean="0">
                <a:solidFill>
                  <a:schemeClr val="tx1"/>
                </a:solidFill>
                <a:effectLst/>
                <a:latin typeface="+mn-lt"/>
                <a:ea typeface="+mn-ea"/>
                <a:cs typeface="+mn-cs"/>
              </a:rPr>
              <a:t> database to store and process information.</a:t>
            </a:r>
          </a:p>
          <a:p>
            <a:pPr lvl="0"/>
            <a:r>
              <a:rPr lang="en-US" sz="1200" kern="1200" dirty="0" smtClean="0">
                <a:solidFill>
                  <a:schemeClr val="tx1"/>
                </a:solidFill>
                <a:effectLst/>
                <a:latin typeface="+mn-lt"/>
                <a:ea typeface="+mn-ea"/>
                <a:cs typeface="+mn-cs"/>
              </a:rPr>
              <a:t>2. </a:t>
            </a:r>
            <a:r>
              <a:rPr lang="en-US" sz="1200" kern="1200" dirty="0" err="1" smtClean="0">
                <a:solidFill>
                  <a:schemeClr val="tx1"/>
                </a:solidFill>
                <a:effectLst/>
                <a:latin typeface="+mn-lt"/>
                <a:ea typeface="+mn-ea"/>
                <a:cs typeface="+mn-cs"/>
              </a:rPr>
              <a:t>Databricks</a:t>
            </a:r>
            <a:r>
              <a:rPr lang="en-US" sz="1200" kern="1200" dirty="0" smtClean="0">
                <a:solidFill>
                  <a:schemeClr val="tx1"/>
                </a:solidFill>
                <a:effectLst/>
                <a:latin typeface="+mn-lt"/>
                <a:ea typeface="+mn-ea"/>
                <a:cs typeface="+mn-cs"/>
              </a:rPr>
              <a:t> runs on notebooks that makes referencing python module files from their </a:t>
            </a:r>
            <a:r>
              <a:rPr lang="en-US" sz="1200" kern="1200" dirty="0" err="1" smtClean="0">
                <a:solidFill>
                  <a:schemeClr val="tx1"/>
                </a:solidFill>
                <a:effectLst/>
                <a:latin typeface="+mn-lt"/>
                <a:ea typeface="+mn-ea"/>
                <a:cs typeface="+mn-cs"/>
              </a:rPr>
              <a:t>FileStore</a:t>
            </a:r>
            <a:r>
              <a:rPr lang="en-US" sz="1200" kern="1200" dirty="0" smtClean="0">
                <a:solidFill>
                  <a:schemeClr val="tx1"/>
                </a:solidFill>
                <a:effectLst/>
                <a:latin typeface="+mn-lt"/>
                <a:ea typeface="+mn-ea"/>
                <a:cs typeface="+mn-cs"/>
              </a:rPr>
              <a:t> difficult.</a:t>
            </a:r>
          </a:p>
          <a:p>
            <a:pPr lvl="0"/>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After investigating as to how the program works, we have determined to modify their experiment_classifier_validation.py script to meet our needs. We copy all of the code from this file into a new file called project_execution.py to make changes.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To address the first point, we dump their </a:t>
            </a:r>
            <a:r>
              <a:rPr lang="en-US" sz="1200" kern="1200" dirty="0" err="1" smtClean="0">
                <a:solidFill>
                  <a:schemeClr val="tx1"/>
                </a:solidFill>
                <a:effectLst/>
                <a:latin typeface="+mn-lt"/>
                <a:ea typeface="+mn-ea"/>
                <a:cs typeface="+mn-cs"/>
              </a:rPr>
              <a:t>sql</a:t>
            </a:r>
            <a:r>
              <a:rPr lang="en-US" sz="1200" kern="1200" dirty="0" smtClean="0">
                <a:solidFill>
                  <a:schemeClr val="tx1"/>
                </a:solidFill>
                <a:effectLst/>
                <a:latin typeface="+mn-lt"/>
                <a:ea typeface="+mn-ea"/>
                <a:cs typeface="+mn-cs"/>
              </a:rPr>
              <a:t> query data needed within the experiment_classifier_validation.py to do validation into a </a:t>
            </a:r>
            <a:r>
              <a:rPr lang="en-US" sz="1200" kern="1200" dirty="0" err="1" smtClean="0">
                <a:solidFill>
                  <a:schemeClr val="tx1"/>
                </a:solidFill>
                <a:effectLst/>
                <a:latin typeface="+mn-lt"/>
                <a:ea typeface="+mn-ea"/>
                <a:cs typeface="+mn-cs"/>
              </a:rPr>
              <a:t>csv</a:t>
            </a:r>
            <a:r>
              <a:rPr lang="en-US" sz="1200" kern="1200" dirty="0" smtClean="0">
                <a:solidFill>
                  <a:schemeClr val="tx1"/>
                </a:solidFill>
                <a:effectLst/>
                <a:latin typeface="+mn-lt"/>
                <a:ea typeface="+mn-ea"/>
                <a:cs typeface="+mn-cs"/>
              </a:rPr>
              <a:t> file.</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This </a:t>
            </a:r>
            <a:r>
              <a:rPr lang="en-US" sz="1200" kern="1200" dirty="0" err="1" smtClean="0">
                <a:solidFill>
                  <a:schemeClr val="tx1"/>
                </a:solidFill>
                <a:effectLst/>
                <a:latin typeface="+mn-lt"/>
                <a:ea typeface="+mn-ea"/>
                <a:cs typeface="+mn-cs"/>
              </a:rPr>
              <a:t>csv</a:t>
            </a:r>
            <a:r>
              <a:rPr lang="en-US" sz="1200" kern="1200" dirty="0" smtClean="0">
                <a:solidFill>
                  <a:schemeClr val="tx1"/>
                </a:solidFill>
                <a:effectLst/>
                <a:latin typeface="+mn-lt"/>
                <a:ea typeface="+mn-ea"/>
                <a:cs typeface="+mn-cs"/>
              </a:rPr>
              <a:t> file is then uploaded to the </a:t>
            </a:r>
            <a:r>
              <a:rPr lang="en-US" sz="1200" kern="1200" dirty="0" err="1" smtClean="0">
                <a:solidFill>
                  <a:schemeClr val="tx1"/>
                </a:solidFill>
                <a:effectLst/>
                <a:latin typeface="+mn-lt"/>
                <a:ea typeface="+mn-ea"/>
                <a:cs typeface="+mn-cs"/>
              </a:rPr>
              <a:t>Filestore</a:t>
            </a:r>
            <a:r>
              <a:rPr lang="en-US" sz="1200" kern="1200" dirty="0" smtClean="0">
                <a:solidFill>
                  <a:schemeClr val="tx1"/>
                </a:solidFill>
                <a:effectLst/>
                <a:latin typeface="+mn-lt"/>
                <a:ea typeface="+mn-ea"/>
                <a:cs typeface="+mn-cs"/>
              </a:rPr>
              <a:t> in </a:t>
            </a:r>
            <a:r>
              <a:rPr lang="en-US" sz="1200" kern="1200" dirty="0" err="1" smtClean="0">
                <a:solidFill>
                  <a:schemeClr val="tx1"/>
                </a:solidFill>
                <a:effectLst/>
                <a:latin typeface="+mn-lt"/>
                <a:ea typeface="+mn-ea"/>
                <a:cs typeface="+mn-cs"/>
              </a:rPr>
              <a:t>databricks</a:t>
            </a:r>
            <a:r>
              <a:rPr lang="en-US" sz="1200" kern="1200" dirty="0" smtClean="0">
                <a:solidFill>
                  <a:schemeClr val="tx1"/>
                </a:solidFill>
                <a:effectLst/>
                <a:latin typeface="+mn-lt"/>
                <a:ea typeface="+mn-ea"/>
                <a:cs typeface="+mn-cs"/>
              </a:rPr>
              <a:t>.</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To address the second point, we need to look at what files did experiment_classifier_validation.py so that we can consolidate the code into one file. Upon looking at the file, we observed that there are two files from which experiment_classifier_validation.py gets reference from and they are</a:t>
            </a:r>
            <a:r>
              <a:rPr lang="en-US" sz="1200" kern="1200" baseline="0" dirty="0" smtClean="0">
                <a:solidFill>
                  <a:schemeClr val="tx1"/>
                </a:solidFill>
                <a:effectLst/>
                <a:latin typeface="+mn-lt"/>
                <a:ea typeface="+mn-ea"/>
                <a:cs typeface="+mn-cs"/>
              </a:rPr>
              <a:t> the heuristic2 and balancer files.</a:t>
            </a:r>
          </a:p>
          <a:p>
            <a:endParaRPr lang="en-US" sz="120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We then look at the code from those files and copy and re-organize the code so that everything can be running from a single class. The resulting code is what you see in the </a:t>
            </a:r>
            <a:r>
              <a:rPr lang="en-US" sz="1200" kern="1200" dirty="0" err="1" smtClean="0">
                <a:solidFill>
                  <a:schemeClr val="tx1"/>
                </a:solidFill>
                <a:effectLst/>
                <a:latin typeface="+mn-lt"/>
                <a:ea typeface="+mn-ea"/>
                <a:cs typeface="+mn-cs"/>
              </a:rPr>
              <a:t>Databrick</a:t>
            </a:r>
            <a:r>
              <a:rPr lang="en-US" sz="1200" kern="1200" dirty="0" smtClean="0">
                <a:solidFill>
                  <a:schemeClr val="tx1"/>
                </a:solidFill>
                <a:effectLst/>
                <a:latin typeface="+mn-lt"/>
                <a:ea typeface="+mn-ea"/>
                <a:cs typeface="+mn-cs"/>
              </a:rPr>
              <a:t> Notebooks that</a:t>
            </a:r>
            <a:r>
              <a:rPr lang="en-US" sz="1200" kern="1200" baseline="0" dirty="0" smtClean="0">
                <a:solidFill>
                  <a:schemeClr val="tx1"/>
                </a:solidFill>
                <a:effectLst/>
                <a:latin typeface="+mn-lt"/>
                <a:ea typeface="+mn-ea"/>
                <a:cs typeface="+mn-cs"/>
              </a:rPr>
              <a:t> are linked in the final report.</a:t>
            </a:r>
            <a:endParaRPr lang="en-US" sz="1200" kern="1200" dirty="0" smtClean="0">
              <a:solidFill>
                <a:schemeClr val="tx1"/>
              </a:solidFill>
              <a:effectLst/>
              <a:latin typeface="+mn-lt"/>
              <a:ea typeface="+mn-ea"/>
              <a:cs typeface="+mn-cs"/>
            </a:endParaRPr>
          </a:p>
          <a:p>
            <a:endParaRPr lang="en-US" sz="1200" kern="1200" dirty="0" smtClean="0">
              <a:solidFill>
                <a:schemeClr val="tx1"/>
              </a:solidFill>
              <a:effectLst/>
              <a:latin typeface="+mn-lt"/>
              <a:ea typeface="+mn-ea"/>
              <a:cs typeface="+mn-cs"/>
            </a:endParaRPr>
          </a:p>
          <a:p>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EAB58301-8E47-694C-884E-80E9D5260CC5}" type="slidenum">
              <a:rPr lang="en-US" smtClean="0"/>
              <a:t>11</a:t>
            </a:fld>
            <a:endParaRPr lang="en-US"/>
          </a:p>
        </p:txBody>
      </p:sp>
    </p:spTree>
    <p:extLst>
      <p:ext uri="{BB962C8B-B14F-4D97-AF65-F5344CB8AC3E}">
        <p14:creationId xmlns:p14="http://schemas.microsoft.com/office/powerpoint/2010/main" val="12389447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Following the</a:t>
            </a:r>
            <a:r>
              <a:rPr lang="en-US" baseline="0" dirty="0" smtClean="0"/>
              <a:t> general process that I have discussed in my previous slide, let us now talk about </a:t>
            </a:r>
            <a:r>
              <a:rPr lang="en-US" dirty="0" smtClean="0"/>
              <a:t>How do the models perform on the original data </a:t>
            </a:r>
            <a:r>
              <a:rPr lang="en-US" dirty="0" err="1" smtClean="0"/>
              <a:t>vs</a:t>
            </a:r>
            <a:r>
              <a:rPr lang="en-US" dirty="0" smtClean="0"/>
              <a:t> the new + original data?</a:t>
            </a:r>
          </a:p>
          <a:p>
            <a:endParaRPr lang="en-US" dirty="0" smtClean="0"/>
          </a:p>
          <a:p>
            <a:r>
              <a:rPr lang="en-US" sz="1200" kern="1200" dirty="0" smtClean="0">
                <a:solidFill>
                  <a:schemeClr val="tx1"/>
                </a:solidFill>
                <a:effectLst/>
                <a:latin typeface="+mn-lt"/>
                <a:ea typeface="+mn-ea"/>
                <a:cs typeface="+mn-cs"/>
              </a:rPr>
              <a:t>With the original data, we have performed model analysis of the weighted average of precision, recall and f1 score for the models that you see in the left most</a:t>
            </a:r>
            <a:r>
              <a:rPr lang="en-US" sz="1200" kern="1200" baseline="0" dirty="0" smtClean="0">
                <a:solidFill>
                  <a:schemeClr val="tx1"/>
                </a:solidFill>
                <a:effectLst/>
                <a:latin typeface="+mn-lt"/>
                <a:ea typeface="+mn-ea"/>
                <a:cs typeface="+mn-cs"/>
              </a:rPr>
              <a:t> column of the table showing in front of you right now.</a:t>
            </a:r>
          </a:p>
          <a:p>
            <a:endParaRPr lang="en-US" sz="1200" kern="1200" baseline="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first four models, namely </a:t>
            </a:r>
            <a:r>
              <a:rPr lang="en-US" sz="1200" kern="1200" dirty="0" err="1" smtClean="0">
                <a:solidFill>
                  <a:schemeClr val="tx1"/>
                </a:solidFill>
                <a:effectLst/>
                <a:latin typeface="+mn-lt"/>
                <a:ea typeface="+mn-ea"/>
                <a:cs typeface="+mn-cs"/>
              </a:rPr>
              <a:t>RandomForestClassifier</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LinearSVC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GaussianNB</a:t>
            </a:r>
            <a:r>
              <a:rPr lang="en-US" sz="1200" kern="1200" dirty="0" smtClean="0">
                <a:solidFill>
                  <a:schemeClr val="tx1"/>
                </a:solidFill>
                <a:effectLst/>
                <a:latin typeface="+mn-lt"/>
                <a:ea typeface="+mn-ea"/>
                <a:cs typeface="+mn-cs"/>
              </a:rPr>
              <a:t> and </a:t>
            </a:r>
            <a:r>
              <a:rPr lang="en-US" sz="1200" kern="1200" dirty="0" err="1" smtClean="0">
                <a:solidFill>
                  <a:schemeClr val="tx1"/>
                </a:solidFill>
                <a:effectLst/>
                <a:latin typeface="+mn-lt"/>
                <a:ea typeface="+mn-ea"/>
                <a:cs typeface="+mn-cs"/>
              </a:rPr>
              <a:t>LogisticRegression</a:t>
            </a:r>
            <a:r>
              <a:rPr lang="en-US" sz="1200" kern="1200" dirty="0" smtClean="0">
                <a:solidFill>
                  <a:schemeClr val="tx1"/>
                </a:solidFill>
                <a:effectLst/>
                <a:latin typeface="+mn-lt"/>
                <a:ea typeface="+mn-ea"/>
                <a:cs typeface="+mn-cs"/>
              </a:rPr>
              <a:t> were used in the original paper.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last five models, </a:t>
            </a:r>
            <a:r>
              <a:rPr lang="en-US" sz="1200" kern="1200" dirty="0" err="1" smtClean="0">
                <a:solidFill>
                  <a:schemeClr val="tx1"/>
                </a:solidFill>
                <a:effectLst/>
                <a:latin typeface="+mn-lt"/>
                <a:ea typeface="+mn-ea"/>
                <a:cs typeface="+mn-cs"/>
              </a:rPr>
              <a:t>BaggingClassifier</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ExtraTreesClassifier</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DecisionTreeClassifier</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AdaBoostClassifier</a:t>
            </a:r>
            <a:r>
              <a:rPr lang="en-US" sz="1200" kern="1200" dirty="0" smtClean="0">
                <a:solidFill>
                  <a:schemeClr val="tx1"/>
                </a:solidFill>
                <a:effectLst/>
                <a:latin typeface="+mn-lt"/>
                <a:ea typeface="+mn-ea"/>
                <a:cs typeface="+mn-cs"/>
              </a:rPr>
              <a:t> and </a:t>
            </a:r>
            <a:r>
              <a:rPr lang="en-US" sz="1200" kern="1200" dirty="0" err="1" smtClean="0">
                <a:solidFill>
                  <a:schemeClr val="tx1"/>
                </a:solidFill>
                <a:effectLst/>
                <a:latin typeface="+mn-lt"/>
                <a:ea typeface="+mn-ea"/>
                <a:cs typeface="+mn-cs"/>
              </a:rPr>
              <a:t>HistGradientBoostingClassifier</a:t>
            </a:r>
            <a:r>
              <a:rPr lang="en-US" sz="1200" kern="1200" dirty="0" smtClean="0">
                <a:solidFill>
                  <a:schemeClr val="tx1"/>
                </a:solidFill>
                <a:effectLst/>
                <a:latin typeface="+mn-lt"/>
                <a:ea typeface="+mn-ea"/>
                <a:cs typeface="+mn-cs"/>
              </a:rPr>
              <a:t> are models that have not been experimented by the original paper. Note that initially the original </a:t>
            </a:r>
            <a:r>
              <a:rPr lang="en-US" sz="1200" kern="1200" dirty="0" err="1" smtClean="0">
                <a:solidFill>
                  <a:schemeClr val="tx1"/>
                </a:solidFill>
                <a:effectLst/>
                <a:latin typeface="+mn-lt"/>
                <a:ea typeface="+mn-ea"/>
                <a:cs typeface="+mn-cs"/>
              </a:rPr>
              <a:t>GradientBoost</a:t>
            </a:r>
            <a:r>
              <a:rPr lang="en-US" sz="1200" kern="1200" dirty="0" smtClean="0">
                <a:solidFill>
                  <a:schemeClr val="tx1"/>
                </a:solidFill>
                <a:effectLst/>
                <a:latin typeface="+mn-lt"/>
                <a:ea typeface="+mn-ea"/>
                <a:cs typeface="+mn-cs"/>
              </a:rPr>
              <a:t> model is used but </a:t>
            </a:r>
            <a:r>
              <a:rPr lang="en-US" sz="1200" kern="1200" dirty="0" err="1" smtClean="0">
                <a:solidFill>
                  <a:schemeClr val="tx1"/>
                </a:solidFill>
                <a:effectLst/>
                <a:latin typeface="+mn-lt"/>
                <a:ea typeface="+mn-ea"/>
                <a:cs typeface="+mn-cs"/>
              </a:rPr>
              <a:t>Databricks</a:t>
            </a:r>
            <a:r>
              <a:rPr lang="en-US" sz="1200" kern="1200" dirty="0" smtClean="0">
                <a:solidFill>
                  <a:schemeClr val="tx1"/>
                </a:solidFill>
                <a:effectLst/>
                <a:latin typeface="+mn-lt"/>
                <a:ea typeface="+mn-ea"/>
                <a:cs typeface="+mn-cs"/>
              </a:rPr>
              <a:t> terminated the cluster before the model can finish running. </a:t>
            </a:r>
            <a:r>
              <a:rPr lang="en-US" sz="1200" kern="1200" dirty="0" err="1" smtClean="0">
                <a:solidFill>
                  <a:schemeClr val="tx1"/>
                </a:solidFill>
                <a:effectLst/>
                <a:latin typeface="+mn-lt"/>
                <a:ea typeface="+mn-ea"/>
                <a:cs typeface="+mn-cs"/>
              </a:rPr>
              <a:t>HistGradientBoostingClassifier</a:t>
            </a:r>
            <a:r>
              <a:rPr lang="en-US" sz="1200" kern="1200" dirty="0" smtClean="0">
                <a:solidFill>
                  <a:schemeClr val="tx1"/>
                </a:solidFill>
                <a:effectLst/>
                <a:latin typeface="+mn-lt"/>
                <a:ea typeface="+mn-ea"/>
                <a:cs typeface="+mn-cs"/>
              </a:rPr>
              <a:t> is also significantly longer to complete than the other models (took 5 hours compared to 2.35hrs for </a:t>
            </a:r>
            <a:r>
              <a:rPr lang="en-US" sz="1200" kern="1200" dirty="0" err="1" smtClean="0">
                <a:solidFill>
                  <a:schemeClr val="tx1"/>
                </a:solidFill>
                <a:effectLst/>
                <a:latin typeface="+mn-lt"/>
                <a:ea typeface="+mn-ea"/>
                <a:cs typeface="+mn-cs"/>
              </a:rPr>
              <a:t>RandomForest</a:t>
            </a:r>
            <a:r>
              <a:rPr lang="en-US" sz="1200" kern="1200" dirty="0" smtClean="0">
                <a:solidFill>
                  <a:schemeClr val="tx1"/>
                </a:solidFill>
                <a:effectLst/>
                <a:latin typeface="+mn-lt"/>
                <a:ea typeface="+mn-ea"/>
                <a:cs typeface="+mn-cs"/>
              </a:rPr>
              <a:t> and 11.5 minutes for </a:t>
            </a:r>
            <a:r>
              <a:rPr lang="en-US" sz="1200" kern="1200" dirty="0" err="1" smtClean="0">
                <a:solidFill>
                  <a:schemeClr val="tx1"/>
                </a:solidFill>
                <a:effectLst/>
                <a:latin typeface="+mn-lt"/>
                <a:ea typeface="+mn-ea"/>
                <a:cs typeface="+mn-cs"/>
              </a:rPr>
              <a:t>LinearSVC</a:t>
            </a:r>
            <a:r>
              <a:rPr lang="en-US" sz="1200" kern="1200" dirty="0" smtClean="0">
                <a:solidFill>
                  <a:schemeClr val="tx1"/>
                </a:solidFill>
                <a:effectLst/>
                <a:latin typeface="+mn-lt"/>
                <a:ea typeface="+mn-ea"/>
                <a:cs typeface="+mn-cs"/>
              </a:rPr>
              <a:t>), but it can successfully complete with the scores calculated.</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As can be seen from the previous table, </a:t>
            </a:r>
            <a:r>
              <a:rPr lang="en-US" sz="1200" kern="1200" dirty="0" err="1" smtClean="0">
                <a:solidFill>
                  <a:schemeClr val="tx1"/>
                </a:solidFill>
                <a:effectLst/>
                <a:latin typeface="+mn-lt"/>
                <a:ea typeface="+mn-ea"/>
                <a:cs typeface="+mn-cs"/>
              </a:rPr>
              <a:t>ExtraTrees</a:t>
            </a:r>
            <a:r>
              <a:rPr lang="en-US" sz="1200" kern="1200" dirty="0" smtClean="0">
                <a:solidFill>
                  <a:schemeClr val="tx1"/>
                </a:solidFill>
                <a:effectLst/>
                <a:latin typeface="+mn-lt"/>
                <a:ea typeface="+mn-ea"/>
                <a:cs typeface="+mn-cs"/>
              </a:rPr>
              <a:t> classifier has the highest precision whereas </a:t>
            </a:r>
            <a:r>
              <a:rPr lang="en-US" sz="1200" kern="1200" dirty="0" err="1" smtClean="0">
                <a:solidFill>
                  <a:schemeClr val="tx1"/>
                </a:solidFill>
                <a:effectLst/>
                <a:latin typeface="+mn-lt"/>
                <a:ea typeface="+mn-ea"/>
                <a:cs typeface="+mn-cs"/>
              </a:rPr>
              <a:t>AdaBoostClassifier</a:t>
            </a:r>
            <a:r>
              <a:rPr lang="en-US" sz="1200" kern="1200" dirty="0" smtClean="0">
                <a:solidFill>
                  <a:schemeClr val="tx1"/>
                </a:solidFill>
                <a:effectLst/>
                <a:latin typeface="+mn-lt"/>
                <a:ea typeface="+mn-ea"/>
                <a:cs typeface="+mn-cs"/>
              </a:rPr>
              <a:t> has the highest Recall. </a:t>
            </a:r>
          </a:p>
          <a:p>
            <a:r>
              <a:rPr lang="en-US" sz="1200" kern="1200" dirty="0" smtClean="0">
                <a:solidFill>
                  <a:schemeClr val="tx1"/>
                </a:solidFill>
                <a:effectLst/>
                <a:latin typeface="+mn-lt"/>
                <a:ea typeface="+mn-ea"/>
                <a:cs typeface="+mn-cs"/>
              </a:rPr>
              <a:t>Recall that Precision = (True Positive/Total Predicted Positive) and Recall = (True Positive)/(Total Actual Positive), Extra Trees Classifier is the best model to use when the cost of any false positive is high and </a:t>
            </a:r>
            <a:r>
              <a:rPr lang="en-US" sz="1200" kern="1200" dirty="0" err="1" smtClean="0">
                <a:solidFill>
                  <a:schemeClr val="tx1"/>
                </a:solidFill>
                <a:effectLst/>
                <a:latin typeface="+mn-lt"/>
                <a:ea typeface="+mn-ea"/>
                <a:cs typeface="+mn-cs"/>
              </a:rPr>
              <a:t>AdaBoost</a:t>
            </a:r>
            <a:r>
              <a:rPr lang="en-US" sz="1200" kern="1200" dirty="0" smtClean="0">
                <a:solidFill>
                  <a:schemeClr val="tx1"/>
                </a:solidFill>
                <a:effectLst/>
                <a:latin typeface="+mn-lt"/>
                <a:ea typeface="+mn-ea"/>
                <a:cs typeface="+mn-cs"/>
              </a:rPr>
              <a:t> should be used if we want to filter out the most false negatives.</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Now, for overall performance we should instead look at what we call the f1 score, which is a function of Precision and Recall where the formula is:</a:t>
            </a:r>
          </a:p>
          <a:p>
            <a:r>
              <a:rPr lang="en-US" sz="1200" kern="1200" dirty="0" smtClean="0">
                <a:solidFill>
                  <a:schemeClr val="tx1"/>
                </a:solidFill>
                <a:effectLst/>
                <a:latin typeface="+mn-lt"/>
                <a:ea typeface="+mn-ea"/>
                <a:cs typeface="+mn-cs"/>
              </a:rPr>
              <a:t>F1 = 2*(Precision*Recall)/(Precision + Recall)</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From the table, the top 3 models that have the highest weighted average f1 score are: </a:t>
            </a:r>
            <a:r>
              <a:rPr lang="en-US" sz="1200" kern="1200" dirty="0" err="1" smtClean="0">
                <a:solidFill>
                  <a:schemeClr val="tx1"/>
                </a:solidFill>
                <a:effectLst/>
                <a:latin typeface="+mn-lt"/>
                <a:ea typeface="+mn-ea"/>
                <a:cs typeface="+mn-cs"/>
              </a:rPr>
              <a:t>LinearSVC</a:t>
            </a:r>
            <a:r>
              <a:rPr lang="en-US" sz="1200" kern="1200" dirty="0" smtClean="0">
                <a:solidFill>
                  <a:schemeClr val="tx1"/>
                </a:solidFill>
                <a:effectLst/>
                <a:latin typeface="+mn-lt"/>
                <a:ea typeface="+mn-ea"/>
                <a:cs typeface="+mn-cs"/>
              </a:rPr>
              <a:t> (f1 score = 0.721), </a:t>
            </a:r>
            <a:r>
              <a:rPr lang="en-US" sz="1200" kern="1200" dirty="0" err="1" smtClean="0">
                <a:solidFill>
                  <a:schemeClr val="tx1"/>
                </a:solidFill>
                <a:effectLst/>
                <a:latin typeface="+mn-lt"/>
                <a:ea typeface="+mn-ea"/>
                <a:cs typeface="+mn-cs"/>
              </a:rPr>
              <a:t>RandomForestClassifier</a:t>
            </a:r>
            <a:r>
              <a:rPr lang="en-US" sz="1200" kern="1200" dirty="0" smtClean="0">
                <a:solidFill>
                  <a:schemeClr val="tx1"/>
                </a:solidFill>
                <a:effectLst/>
                <a:latin typeface="+mn-lt"/>
                <a:ea typeface="+mn-ea"/>
                <a:cs typeface="+mn-cs"/>
              </a:rPr>
              <a:t> (f1 score = 0.707) and </a:t>
            </a:r>
            <a:r>
              <a:rPr lang="en-US" sz="1200" kern="1200" dirty="0" err="1" smtClean="0">
                <a:solidFill>
                  <a:schemeClr val="tx1"/>
                </a:solidFill>
                <a:effectLst/>
                <a:latin typeface="+mn-lt"/>
                <a:ea typeface="+mn-ea"/>
                <a:cs typeface="+mn-cs"/>
              </a:rPr>
              <a:t>HistGradientBoost</a:t>
            </a:r>
            <a:r>
              <a:rPr lang="en-US" sz="1200" kern="1200" dirty="0" smtClean="0">
                <a:solidFill>
                  <a:schemeClr val="tx1"/>
                </a:solidFill>
                <a:effectLst/>
                <a:latin typeface="+mn-lt"/>
                <a:ea typeface="+mn-ea"/>
                <a:cs typeface="+mn-cs"/>
              </a:rPr>
              <a:t> (f1 score = 0.711).</a:t>
            </a:r>
          </a:p>
          <a:p>
            <a:endParaRPr lang="en-US" dirty="0"/>
          </a:p>
        </p:txBody>
      </p:sp>
      <p:sp>
        <p:nvSpPr>
          <p:cNvPr id="4" name="Slide Number Placeholder 3"/>
          <p:cNvSpPr>
            <a:spLocks noGrp="1"/>
          </p:cNvSpPr>
          <p:nvPr>
            <p:ph type="sldNum" sz="quarter" idx="10"/>
          </p:nvPr>
        </p:nvSpPr>
        <p:spPr/>
        <p:txBody>
          <a:bodyPr/>
          <a:lstStyle/>
          <a:p>
            <a:fld id="{EAB58301-8E47-694C-884E-80E9D5260CC5}" type="slidenum">
              <a:rPr lang="en-US" smtClean="0"/>
              <a:t>12</a:t>
            </a:fld>
            <a:endParaRPr lang="en-US"/>
          </a:p>
        </p:txBody>
      </p:sp>
    </p:spTree>
    <p:extLst>
      <p:ext uri="{BB962C8B-B14F-4D97-AF65-F5344CB8AC3E}">
        <p14:creationId xmlns:p14="http://schemas.microsoft.com/office/powerpoint/2010/main" val="41693672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For the new combined data, due to additional processing time required for the addition of the new dataset, we only perform validation on the top 3 models with the highest f1 score.</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As can be seen, the Precision, Recall and f1 scores drop slightly when additional data are added, but they do not affect the order of the performance ranking of these models.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EAB58301-8E47-694C-884E-80E9D5260CC5}" type="slidenum">
              <a:rPr lang="en-US" smtClean="0"/>
              <a:t>13</a:t>
            </a:fld>
            <a:endParaRPr lang="en-US"/>
          </a:p>
        </p:txBody>
      </p:sp>
    </p:spTree>
    <p:extLst>
      <p:ext uri="{BB962C8B-B14F-4D97-AF65-F5344CB8AC3E}">
        <p14:creationId xmlns:p14="http://schemas.microsoft.com/office/powerpoint/2010/main" val="22990570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Attempts have been made to explore the </a:t>
            </a:r>
            <a:r>
              <a:rPr lang="en-US" sz="1200" kern="1200" dirty="0" err="1" smtClean="0">
                <a:solidFill>
                  <a:schemeClr val="tx1"/>
                </a:solidFill>
                <a:effectLst/>
                <a:latin typeface="+mn-lt"/>
                <a:ea typeface="+mn-ea"/>
                <a:cs typeface="+mn-cs"/>
              </a:rPr>
              <a:t>hyperparameters</a:t>
            </a:r>
            <a:r>
              <a:rPr lang="en-US" sz="1200" kern="1200" dirty="0" smtClean="0">
                <a:solidFill>
                  <a:schemeClr val="tx1"/>
                </a:solidFill>
                <a:effectLst/>
                <a:latin typeface="+mn-lt"/>
                <a:ea typeface="+mn-ea"/>
                <a:cs typeface="+mn-cs"/>
              </a:rPr>
              <a:t> for the project. We first explore the performance of the </a:t>
            </a:r>
            <a:r>
              <a:rPr lang="en-US" sz="1200" kern="1200" dirty="0" err="1" smtClean="0">
                <a:solidFill>
                  <a:schemeClr val="tx1"/>
                </a:solidFill>
                <a:effectLst/>
                <a:latin typeface="+mn-lt"/>
                <a:ea typeface="+mn-ea"/>
                <a:cs typeface="+mn-cs"/>
              </a:rPr>
              <a:t>LinearSVC</a:t>
            </a:r>
            <a:r>
              <a:rPr lang="en-US" sz="1200" kern="1200" dirty="0" smtClean="0">
                <a:solidFill>
                  <a:schemeClr val="tx1"/>
                </a:solidFill>
                <a:effectLst/>
                <a:latin typeface="+mn-lt"/>
                <a:ea typeface="+mn-ea"/>
                <a:cs typeface="+mn-cs"/>
              </a:rPr>
              <a:t> model based on the choice of hyper parameters. With </a:t>
            </a:r>
            <a:r>
              <a:rPr lang="en-US" sz="1200" kern="1200" dirty="0" err="1" smtClean="0">
                <a:solidFill>
                  <a:schemeClr val="tx1"/>
                </a:solidFill>
                <a:effectLst/>
                <a:latin typeface="+mn-lt"/>
                <a:ea typeface="+mn-ea"/>
                <a:cs typeface="+mn-cs"/>
              </a:rPr>
              <a:t>LinearSVC</a:t>
            </a:r>
            <a:r>
              <a:rPr lang="en-US" sz="1200" kern="1200" dirty="0" smtClean="0">
                <a:solidFill>
                  <a:schemeClr val="tx1"/>
                </a:solidFill>
                <a:effectLst/>
                <a:latin typeface="+mn-lt"/>
                <a:ea typeface="+mn-ea"/>
                <a:cs typeface="+mn-cs"/>
              </a:rPr>
              <a:t>, we explored the regularization parameter, or the C parameter of the model. We explored the effects on the model when parameter C is set to 0.001, 1, 100 and 10000.</a:t>
            </a:r>
          </a:p>
          <a:p>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However, it seems like only the default C value (1) can be successfully completed as the other C values fails to converge:</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We have</a:t>
            </a:r>
            <a:r>
              <a:rPr lang="en-US" sz="1200" kern="1200" baseline="0" dirty="0" smtClean="0">
                <a:solidFill>
                  <a:schemeClr val="tx1"/>
                </a:solidFill>
                <a:effectLst/>
                <a:latin typeface="+mn-lt"/>
                <a:ea typeface="+mn-ea"/>
                <a:cs typeface="+mn-cs"/>
              </a:rPr>
              <a:t> also try to explore grid search with other models such as the random forest classifier, but the code terminates on the </a:t>
            </a:r>
            <a:r>
              <a:rPr lang="en-US" sz="1200" kern="1200" baseline="0" dirty="0" err="1" smtClean="0">
                <a:solidFill>
                  <a:schemeClr val="tx1"/>
                </a:solidFill>
                <a:effectLst/>
                <a:latin typeface="+mn-lt"/>
                <a:ea typeface="+mn-ea"/>
                <a:cs typeface="+mn-cs"/>
              </a:rPr>
              <a:t>databricks</a:t>
            </a:r>
            <a:r>
              <a:rPr lang="en-US" sz="1200" kern="1200" baseline="0" dirty="0" smtClean="0">
                <a:solidFill>
                  <a:schemeClr val="tx1"/>
                </a:solidFill>
                <a:effectLst/>
                <a:latin typeface="+mn-lt"/>
                <a:ea typeface="+mn-ea"/>
                <a:cs typeface="+mn-cs"/>
              </a:rPr>
              <a:t> cluster before any results are produced.</a:t>
            </a:r>
          </a:p>
          <a:p>
            <a:endParaRPr lang="en-US" sz="1200" kern="1200" baseline="0" dirty="0" smtClean="0">
              <a:solidFill>
                <a:schemeClr val="tx1"/>
              </a:solidFill>
              <a:effectLst/>
              <a:latin typeface="+mn-lt"/>
              <a:ea typeface="+mn-ea"/>
              <a:cs typeface="+mn-cs"/>
            </a:endParaRPr>
          </a:p>
          <a:p>
            <a:r>
              <a:rPr lang="en-US" sz="1200" kern="1200" baseline="0" dirty="0" smtClean="0">
                <a:solidFill>
                  <a:schemeClr val="tx1"/>
                </a:solidFill>
                <a:effectLst/>
                <a:latin typeface="+mn-lt"/>
                <a:ea typeface="+mn-ea"/>
                <a:cs typeface="+mn-cs"/>
              </a:rPr>
              <a:t>We will run </a:t>
            </a:r>
            <a:r>
              <a:rPr lang="en-US" sz="1200" kern="1200" baseline="0" dirty="0" err="1" smtClean="0">
                <a:solidFill>
                  <a:schemeClr val="tx1"/>
                </a:solidFill>
                <a:effectLst/>
                <a:latin typeface="+mn-lt"/>
                <a:ea typeface="+mn-ea"/>
                <a:cs typeface="+mn-cs"/>
              </a:rPr>
              <a:t>gridsearch</a:t>
            </a:r>
            <a:r>
              <a:rPr lang="en-US" sz="1200" kern="1200" baseline="0" dirty="0" smtClean="0">
                <a:solidFill>
                  <a:schemeClr val="tx1"/>
                </a:solidFill>
                <a:effectLst/>
                <a:latin typeface="+mn-lt"/>
                <a:ea typeface="+mn-ea"/>
                <a:cs typeface="+mn-cs"/>
              </a:rPr>
              <a:t> again using </a:t>
            </a:r>
            <a:r>
              <a:rPr lang="en-US" sz="1200" kern="1200" baseline="0" dirty="0" err="1" smtClean="0">
                <a:solidFill>
                  <a:schemeClr val="tx1"/>
                </a:solidFill>
                <a:effectLst/>
                <a:latin typeface="+mn-lt"/>
                <a:ea typeface="+mn-ea"/>
                <a:cs typeface="+mn-cs"/>
              </a:rPr>
              <a:t>sparkML</a:t>
            </a:r>
            <a:r>
              <a:rPr lang="en-US" sz="1200" kern="1200" baseline="0" dirty="0" smtClean="0">
                <a:solidFill>
                  <a:schemeClr val="tx1"/>
                </a:solidFill>
                <a:effectLst/>
                <a:latin typeface="+mn-lt"/>
                <a:ea typeface="+mn-ea"/>
                <a:cs typeface="+mn-cs"/>
              </a:rPr>
              <a:t> once we have the code running without errors.</a:t>
            </a:r>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EAB58301-8E47-694C-884E-80E9D5260CC5}" type="slidenum">
              <a:rPr lang="en-US" smtClean="0"/>
              <a:t>14</a:t>
            </a:fld>
            <a:endParaRPr lang="en-US"/>
          </a:p>
        </p:txBody>
      </p:sp>
    </p:spTree>
    <p:extLst>
      <p:ext uri="{BB962C8B-B14F-4D97-AF65-F5344CB8AC3E}">
        <p14:creationId xmlns:p14="http://schemas.microsoft.com/office/powerpoint/2010/main" val="22610619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One useful scenario that may be useful for real-life application of this model is that it can be used to gauge the effectiveness of the Readme files. For example, in the world of internet marketing, we gauge the effectiveness of copywriting by its ability to sale their products or what they call the conversion rate. Similarly, we can adopt this method by linking our model with statistics such as the number of stars in the repository or visitor stats to see what kind of information, if included in their readmes, will increase people to visit, branch or star the repositories, therefore giving information to developers as to what information they should include in their readme files to maximize the effectiveness and increase popularity of their repository. </a:t>
            </a:r>
          </a:p>
          <a:p>
            <a:endParaRPr lang="en-US" dirty="0"/>
          </a:p>
        </p:txBody>
      </p:sp>
      <p:sp>
        <p:nvSpPr>
          <p:cNvPr id="4" name="Slide Number Placeholder 3"/>
          <p:cNvSpPr>
            <a:spLocks noGrp="1"/>
          </p:cNvSpPr>
          <p:nvPr>
            <p:ph type="sldNum" sz="quarter" idx="10"/>
          </p:nvPr>
        </p:nvSpPr>
        <p:spPr/>
        <p:txBody>
          <a:bodyPr/>
          <a:lstStyle/>
          <a:p>
            <a:fld id="{EAB58301-8E47-694C-884E-80E9D5260CC5}" type="slidenum">
              <a:rPr lang="en-US" smtClean="0"/>
              <a:t>17</a:t>
            </a:fld>
            <a:endParaRPr lang="en-US"/>
          </a:p>
        </p:txBody>
      </p:sp>
    </p:spTree>
    <p:extLst>
      <p:ext uri="{BB962C8B-B14F-4D97-AF65-F5344CB8AC3E}">
        <p14:creationId xmlns:p14="http://schemas.microsoft.com/office/powerpoint/2010/main" val="9126598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a:t>
            </a:r>
            <a:r>
              <a:rPr lang="en-US" baseline="0" dirty="0" smtClean="0"/>
              <a:t> summarize, we have found that the </a:t>
            </a:r>
            <a:r>
              <a:rPr lang="en-US" baseline="0" dirty="0" err="1" smtClean="0"/>
              <a:t>LinearSVC</a:t>
            </a:r>
            <a:r>
              <a:rPr lang="en-US" baseline="0" dirty="0" smtClean="0"/>
              <a:t> that is initially chosen by the original authors is already the most optimized model for the work that is needed. And this concludes our presentation. Thank you </a:t>
            </a:r>
            <a:r>
              <a:rPr lang="en-US" baseline="0" smtClean="0"/>
              <a:t>for listening.</a:t>
            </a:r>
            <a:endParaRPr lang="en-US" dirty="0"/>
          </a:p>
        </p:txBody>
      </p:sp>
      <p:sp>
        <p:nvSpPr>
          <p:cNvPr id="4" name="Slide Number Placeholder 3"/>
          <p:cNvSpPr>
            <a:spLocks noGrp="1"/>
          </p:cNvSpPr>
          <p:nvPr>
            <p:ph type="sldNum" sz="quarter" idx="10"/>
          </p:nvPr>
        </p:nvSpPr>
        <p:spPr/>
        <p:txBody>
          <a:bodyPr/>
          <a:lstStyle/>
          <a:p>
            <a:fld id="{EAB58301-8E47-694C-884E-80E9D5260CC5}" type="slidenum">
              <a:rPr lang="en-US" smtClean="0"/>
              <a:t>18</a:t>
            </a:fld>
            <a:endParaRPr lang="en-US"/>
          </a:p>
        </p:txBody>
      </p:sp>
    </p:spTree>
    <p:extLst>
      <p:ext uri="{BB962C8B-B14F-4D97-AF65-F5344CB8AC3E}">
        <p14:creationId xmlns:p14="http://schemas.microsoft.com/office/powerpoint/2010/main" val="108537406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6FE78C2-47AD-C340-9456-D9F9B3D30035}"/>
              </a:ext>
            </a:extLst>
          </p:cNvPr>
          <p:cNvSpPr>
            <a:spLocks noGrp="1"/>
          </p:cNvSpPr>
          <p:nvPr>
            <p:ph type="ctrTitle"/>
          </p:nvPr>
        </p:nvSpPr>
        <p:spPr>
          <a:xfrm>
            <a:off x="552668" y="481913"/>
            <a:ext cx="7841294" cy="1884405"/>
          </a:xfrm>
          <a:prstGeom prst="rect">
            <a:avLst/>
          </a:prstGeom>
        </p:spPr>
        <p:txBody>
          <a:bodyPr anchor="b">
            <a:normAutofit/>
          </a:bodyPr>
          <a:lstStyle>
            <a:lvl1pPr algn="l">
              <a:lnSpc>
                <a:spcPts val="5000"/>
              </a:lnSpc>
              <a:defRPr sz="4800" b="1">
                <a:solidFill>
                  <a:schemeClr val="accent1"/>
                </a:solidFill>
                <a:latin typeface="+mn-lt"/>
              </a:defRPr>
            </a:lvl1pPr>
          </a:lstStyle>
          <a:p>
            <a:r>
              <a:rPr lang="en-US"/>
              <a:t>Click to edit Master title style</a:t>
            </a:r>
            <a:endParaRPr lang="en-US" dirty="0"/>
          </a:p>
        </p:txBody>
      </p:sp>
      <p:sp>
        <p:nvSpPr>
          <p:cNvPr id="3" name="Subtitle 2">
            <a:extLst>
              <a:ext uri="{FF2B5EF4-FFF2-40B4-BE49-F238E27FC236}">
                <a16:creationId xmlns="" xmlns:a16="http://schemas.microsoft.com/office/drawing/2014/main" id="{336038AA-9B5A-234E-B6E1-FE9722AB0657}"/>
              </a:ext>
            </a:extLst>
          </p:cNvPr>
          <p:cNvSpPr>
            <a:spLocks noGrp="1"/>
          </p:cNvSpPr>
          <p:nvPr>
            <p:ph type="subTitle" idx="1"/>
          </p:nvPr>
        </p:nvSpPr>
        <p:spPr>
          <a:xfrm>
            <a:off x="552668" y="2366318"/>
            <a:ext cx="7841294" cy="939114"/>
          </a:xfrm>
          <a:prstGeom prst="rect">
            <a:avLst/>
          </a:prstGeom>
        </p:spPr>
        <p:txBody>
          <a:bodyPr/>
          <a:lstStyle>
            <a:lvl1pPr marL="0" indent="0" algn="l">
              <a:lnSpc>
                <a:spcPts val="2600"/>
              </a:lnSpc>
              <a:spcBef>
                <a:spcPts val="0"/>
              </a:spcBef>
              <a:buNone/>
              <a:defRPr sz="2400" b="1">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0" name="Text Placeholder 9">
            <a:extLst>
              <a:ext uri="{FF2B5EF4-FFF2-40B4-BE49-F238E27FC236}">
                <a16:creationId xmlns="" xmlns:a16="http://schemas.microsoft.com/office/drawing/2014/main" id="{13FD472B-32E4-8A46-90E5-97757DC24EE5}"/>
              </a:ext>
            </a:extLst>
          </p:cNvPr>
          <p:cNvSpPr>
            <a:spLocks noGrp="1"/>
          </p:cNvSpPr>
          <p:nvPr>
            <p:ph type="body" sz="quarter" idx="10" hasCustomPrompt="1"/>
          </p:nvPr>
        </p:nvSpPr>
        <p:spPr>
          <a:xfrm>
            <a:off x="552668" y="3305432"/>
            <a:ext cx="6367116" cy="1186859"/>
          </a:xfrm>
          <a:prstGeom prst="rect">
            <a:avLst/>
          </a:prstGeom>
        </p:spPr>
        <p:txBody>
          <a:bodyPr anchor="b" anchorCtr="0">
            <a:noAutofit/>
          </a:bodyPr>
          <a:lstStyle>
            <a:lvl1pPr marL="0" indent="0">
              <a:lnSpc>
                <a:spcPts val="1600"/>
              </a:lnSpc>
              <a:spcBef>
                <a:spcPts val="0"/>
              </a:spcBef>
              <a:buNone/>
              <a:defRPr sz="1400">
                <a:solidFill>
                  <a:schemeClr val="tx1"/>
                </a:solidFill>
              </a:defRPr>
            </a:lvl1pPr>
          </a:lstStyle>
          <a:p>
            <a:pPr lvl="0"/>
            <a:r>
              <a:rPr lang="en-US" dirty="0"/>
              <a:t>Presenter’s Name</a:t>
            </a:r>
            <a:br>
              <a:rPr lang="en-US" dirty="0"/>
            </a:br>
            <a:r>
              <a:rPr lang="en-US" dirty="0"/>
              <a:t>Presenter’s title / additional designations</a:t>
            </a:r>
            <a:br>
              <a:rPr lang="en-US" dirty="0"/>
            </a:br>
            <a:r>
              <a:rPr lang="en-US" dirty="0"/>
              <a:t>Faculty of / Department of / additional designations</a:t>
            </a:r>
          </a:p>
        </p:txBody>
      </p:sp>
      <p:sp>
        <p:nvSpPr>
          <p:cNvPr id="12" name="Text Placeholder 11">
            <a:extLst>
              <a:ext uri="{FF2B5EF4-FFF2-40B4-BE49-F238E27FC236}">
                <a16:creationId xmlns="" xmlns:a16="http://schemas.microsoft.com/office/drawing/2014/main" id="{65E4B113-E638-B640-8F48-252058659E0B}"/>
              </a:ext>
            </a:extLst>
          </p:cNvPr>
          <p:cNvSpPr>
            <a:spLocks noGrp="1"/>
          </p:cNvSpPr>
          <p:nvPr>
            <p:ph type="body" sz="quarter" idx="11" hasCustomPrompt="1"/>
          </p:nvPr>
        </p:nvSpPr>
        <p:spPr>
          <a:xfrm>
            <a:off x="552668" y="4492291"/>
            <a:ext cx="3487991" cy="521874"/>
          </a:xfrm>
          <a:prstGeom prst="rect">
            <a:avLst/>
          </a:prstGeom>
        </p:spPr>
        <p:txBody>
          <a:bodyPr>
            <a:normAutofit/>
          </a:bodyPr>
          <a:lstStyle>
            <a:lvl1pPr marL="0" indent="0">
              <a:spcBef>
                <a:spcPts val="0"/>
              </a:spcBef>
              <a:buNone/>
              <a:defRPr sz="1000" b="1">
                <a:solidFill>
                  <a:schemeClr val="accent3"/>
                </a:solidFill>
              </a:defRPr>
            </a:lvl1pPr>
          </a:lstStyle>
          <a:p>
            <a:pPr lvl="0"/>
            <a:r>
              <a:rPr lang="en-US" dirty="0"/>
              <a:t>Click to add date</a:t>
            </a:r>
          </a:p>
        </p:txBody>
      </p:sp>
    </p:spTree>
    <p:extLst>
      <p:ext uri="{BB962C8B-B14F-4D97-AF65-F5344CB8AC3E}">
        <p14:creationId xmlns:p14="http://schemas.microsoft.com/office/powerpoint/2010/main" val="39802960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D7A32D7-DB76-2847-ADA0-EE213BEBB022}"/>
              </a:ext>
            </a:extLst>
          </p:cNvPr>
          <p:cNvSpPr>
            <a:spLocks noGrp="1"/>
          </p:cNvSpPr>
          <p:nvPr>
            <p:ph type="title"/>
          </p:nvPr>
        </p:nvSpPr>
        <p:spPr>
          <a:xfrm>
            <a:off x="562628" y="463968"/>
            <a:ext cx="9724372" cy="1033398"/>
          </a:xfrm>
          <a:prstGeom prst="rect">
            <a:avLst/>
          </a:prstGeom>
        </p:spPr>
        <p:txBody>
          <a:bodyPr anchor="ctr" anchorCtr="0">
            <a:normAutofit/>
          </a:bodyPr>
          <a:lstStyle>
            <a:lvl1pPr>
              <a:lnSpc>
                <a:spcPts val="3800"/>
              </a:lnSpc>
              <a:defRPr sz="3600" b="1">
                <a:solidFill>
                  <a:schemeClr val="accent1"/>
                </a:solidFill>
                <a:latin typeface="+mn-lt"/>
              </a:defRPr>
            </a:lvl1pPr>
          </a:lstStyle>
          <a:p>
            <a:r>
              <a:rPr lang="en-US"/>
              <a:t>Click to edit Master title style</a:t>
            </a:r>
            <a:endParaRPr lang="en-US" dirty="0"/>
          </a:p>
        </p:txBody>
      </p:sp>
      <p:sp>
        <p:nvSpPr>
          <p:cNvPr id="3" name="Content Placeholder 2">
            <a:extLst>
              <a:ext uri="{FF2B5EF4-FFF2-40B4-BE49-F238E27FC236}">
                <a16:creationId xmlns="" xmlns:a16="http://schemas.microsoft.com/office/drawing/2014/main" id="{44F7C696-28D5-3D4E-90D5-168D38046ECC}"/>
              </a:ext>
            </a:extLst>
          </p:cNvPr>
          <p:cNvSpPr>
            <a:spLocks noGrp="1"/>
          </p:cNvSpPr>
          <p:nvPr>
            <p:ph idx="1"/>
          </p:nvPr>
        </p:nvSpPr>
        <p:spPr>
          <a:xfrm>
            <a:off x="562628" y="1773195"/>
            <a:ext cx="9724372" cy="4115669"/>
          </a:xfrm>
          <a:prstGeom prst="rect">
            <a:avLst/>
          </a:prstGeom>
        </p:spPr>
        <p:txBody>
          <a:bodyPr/>
          <a:lstStyle>
            <a:lvl1pPr>
              <a:buClr>
                <a:srgbClr val="E32726"/>
              </a:buClr>
              <a:defRPr sz="2800"/>
            </a:lvl1pPr>
            <a:lvl2pPr>
              <a:buClr>
                <a:srgbClr val="FBB031"/>
              </a:buClr>
              <a:defRPr sz="2400"/>
            </a:lvl2pPr>
            <a:lvl3pPr>
              <a:buClr>
                <a:srgbClr val="8B857B"/>
              </a:buClr>
              <a:defRPr sz="2000"/>
            </a:lvl3pPr>
            <a:lvl4pPr>
              <a:buClr>
                <a:schemeClr val="accent3"/>
              </a:buClr>
              <a:defRPr sz="1800"/>
            </a:lvl4pPr>
            <a:lvl5pPr>
              <a:buClr>
                <a:schemeClr val="accent1"/>
              </a:buCl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 xmlns:a16="http://schemas.microsoft.com/office/drawing/2014/main" id="{56054994-38BD-EA48-95B9-EDE63B92B824}"/>
              </a:ext>
            </a:extLst>
          </p:cNvPr>
          <p:cNvSpPr>
            <a:spLocks noGrp="1"/>
          </p:cNvSpPr>
          <p:nvPr>
            <p:ph type="sldNum" sz="quarter" idx="12"/>
          </p:nvPr>
        </p:nvSpPr>
        <p:spPr>
          <a:xfrm>
            <a:off x="9146427" y="6380538"/>
            <a:ext cx="2743200" cy="365125"/>
          </a:xfrm>
          <a:prstGeom prst="rect">
            <a:avLst/>
          </a:prstGeom>
        </p:spPr>
        <p:txBody>
          <a:bodyPr/>
          <a:lstStyle>
            <a:lvl1pPr algn="r">
              <a:defRPr sz="1000">
                <a:solidFill>
                  <a:schemeClr val="bg1"/>
                </a:solidFill>
              </a:defRPr>
            </a:lvl1pPr>
          </a:lstStyle>
          <a:p>
            <a:fld id="{5C35FCF4-C3EF-BD43-82E0-05BC237DAD2A}" type="slidenum">
              <a:rPr lang="en-US" smtClean="0"/>
              <a:pPr/>
              <a:t>‹#›</a:t>
            </a:fld>
            <a:endParaRPr lang="en-US" dirty="0"/>
          </a:p>
        </p:txBody>
      </p:sp>
    </p:spTree>
    <p:extLst>
      <p:ext uri="{BB962C8B-B14F-4D97-AF65-F5344CB8AC3E}">
        <p14:creationId xmlns:p14="http://schemas.microsoft.com/office/powerpoint/2010/main" val="388144403"/>
      </p:ext>
    </p:extLst>
  </p:cSld>
  <p:clrMapOvr>
    <a:masterClrMapping/>
  </p:clrMapOvr>
  <p:extLst>
    <p:ext uri="{DCECCB84-F9BA-43D5-87BE-67443E8EF086}">
      <p15:sldGuideLst xmlns:p15="http://schemas.microsoft.com/office/powerpoint/2012/main">
        <p15:guide id="1" orient="horz" pos="709"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ingle photo with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 xmlns:a16="http://schemas.microsoft.com/office/drawing/2014/main" id="{A683A0EC-D117-3A44-A056-CF7521187A07}"/>
              </a:ext>
            </a:extLst>
          </p:cNvPr>
          <p:cNvSpPr>
            <a:spLocks noGrp="1"/>
          </p:cNvSpPr>
          <p:nvPr>
            <p:ph type="pic" sz="quarter" idx="13"/>
          </p:nvPr>
        </p:nvSpPr>
        <p:spPr>
          <a:xfrm>
            <a:off x="933864" y="1773021"/>
            <a:ext cx="3938587" cy="3938587"/>
          </a:xfrm>
          <a:prstGeom prst="rect">
            <a:avLst/>
          </a:prstGeom>
        </p:spPr>
        <p:txBody>
          <a:bodyPr/>
          <a:lstStyle>
            <a:lvl1pPr marL="0" indent="0">
              <a:buNone/>
              <a:defRPr/>
            </a:lvl1pPr>
          </a:lstStyle>
          <a:p>
            <a:r>
              <a:rPr lang="en-US"/>
              <a:t>Click icon to add picture</a:t>
            </a:r>
          </a:p>
        </p:txBody>
      </p:sp>
      <p:sp>
        <p:nvSpPr>
          <p:cNvPr id="11" name="Content Placeholder 2">
            <a:extLst>
              <a:ext uri="{FF2B5EF4-FFF2-40B4-BE49-F238E27FC236}">
                <a16:creationId xmlns="" xmlns:a16="http://schemas.microsoft.com/office/drawing/2014/main" id="{EC2CEEFA-DEDA-3C4E-B209-94546CDD8BD9}"/>
              </a:ext>
            </a:extLst>
          </p:cNvPr>
          <p:cNvSpPr>
            <a:spLocks noGrp="1"/>
          </p:cNvSpPr>
          <p:nvPr>
            <p:ph idx="1"/>
          </p:nvPr>
        </p:nvSpPr>
        <p:spPr>
          <a:xfrm>
            <a:off x="5347569" y="1773021"/>
            <a:ext cx="6013537" cy="3938587"/>
          </a:xfrm>
          <a:prstGeom prst="rect">
            <a:avLst/>
          </a:prstGeom>
        </p:spPr>
        <p:txBody>
          <a:bodyPr/>
          <a:lstStyle>
            <a:lvl1pPr>
              <a:buClr>
                <a:schemeClr val="accent1"/>
              </a:buClr>
              <a:defRPr sz="2800"/>
            </a:lvl1pPr>
            <a:lvl2pPr>
              <a:buClr>
                <a:srgbClr val="FBB031"/>
              </a:buClr>
              <a:defRPr sz="2400"/>
            </a:lvl2pPr>
            <a:lvl3pPr>
              <a:buClr>
                <a:srgbClr val="8B857B"/>
              </a:buClr>
              <a:defRPr sz="2000"/>
            </a:lvl3pPr>
            <a:lvl4pPr>
              <a:buClr>
                <a:schemeClr val="accent3"/>
              </a:buClr>
              <a:defRPr sz="1800"/>
            </a:lvl4pPr>
            <a:lvl5pPr>
              <a:buClr>
                <a:schemeClr val="accent1"/>
              </a:buCl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 xmlns:a16="http://schemas.microsoft.com/office/drawing/2014/main" id="{6DBF3C08-C8EC-DC49-84E7-B18774364A03}"/>
              </a:ext>
            </a:extLst>
          </p:cNvPr>
          <p:cNvSpPr>
            <a:spLocks noGrp="1"/>
          </p:cNvSpPr>
          <p:nvPr>
            <p:ph type="sldNum" sz="quarter" idx="12"/>
          </p:nvPr>
        </p:nvSpPr>
        <p:spPr>
          <a:xfrm>
            <a:off x="9146427" y="6380538"/>
            <a:ext cx="2743200" cy="365125"/>
          </a:xfrm>
          <a:prstGeom prst="rect">
            <a:avLst/>
          </a:prstGeom>
        </p:spPr>
        <p:txBody>
          <a:bodyPr/>
          <a:lstStyle>
            <a:lvl1pPr algn="r">
              <a:defRPr sz="1000">
                <a:solidFill>
                  <a:schemeClr val="bg1"/>
                </a:solidFill>
              </a:defRPr>
            </a:lvl1pPr>
          </a:lstStyle>
          <a:p>
            <a:fld id="{5C35FCF4-C3EF-BD43-82E0-05BC237DAD2A}" type="slidenum">
              <a:rPr lang="en-US" smtClean="0"/>
              <a:pPr/>
              <a:t>‹#›</a:t>
            </a:fld>
            <a:endParaRPr lang="en-US" dirty="0"/>
          </a:p>
        </p:txBody>
      </p:sp>
      <p:sp>
        <p:nvSpPr>
          <p:cNvPr id="7" name="Title 1">
            <a:extLst>
              <a:ext uri="{FF2B5EF4-FFF2-40B4-BE49-F238E27FC236}">
                <a16:creationId xmlns="" xmlns:a16="http://schemas.microsoft.com/office/drawing/2014/main" id="{4AF4FC2F-942D-6942-8D5B-4C7E0E5244FF}"/>
              </a:ext>
            </a:extLst>
          </p:cNvPr>
          <p:cNvSpPr>
            <a:spLocks noGrp="1"/>
          </p:cNvSpPr>
          <p:nvPr>
            <p:ph type="title"/>
          </p:nvPr>
        </p:nvSpPr>
        <p:spPr>
          <a:xfrm>
            <a:off x="562628" y="463968"/>
            <a:ext cx="9724372" cy="1033398"/>
          </a:xfrm>
          <a:prstGeom prst="rect">
            <a:avLst/>
          </a:prstGeom>
        </p:spPr>
        <p:txBody>
          <a:bodyPr anchor="ctr" anchorCtr="0">
            <a:normAutofit/>
          </a:bodyPr>
          <a:lstStyle>
            <a:lvl1pPr>
              <a:lnSpc>
                <a:spcPts val="3800"/>
              </a:lnSpc>
              <a:defRPr sz="3600" b="1">
                <a:solidFill>
                  <a:schemeClr val="accent1"/>
                </a:solidFill>
                <a:latin typeface="+mn-lt"/>
              </a:defRPr>
            </a:lvl1pPr>
          </a:lstStyle>
          <a:p>
            <a:r>
              <a:rPr lang="en-US"/>
              <a:t>Click to edit Master title style</a:t>
            </a:r>
            <a:endParaRPr lang="en-US" dirty="0"/>
          </a:p>
        </p:txBody>
      </p:sp>
    </p:spTree>
    <p:extLst>
      <p:ext uri="{BB962C8B-B14F-4D97-AF65-F5344CB8AC3E}">
        <p14:creationId xmlns:p14="http://schemas.microsoft.com/office/powerpoint/2010/main" val="21907336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ouble photo with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 xmlns:a16="http://schemas.microsoft.com/office/drawing/2014/main" id="{A683A0EC-D117-3A44-A056-CF7521187A07}"/>
              </a:ext>
            </a:extLst>
          </p:cNvPr>
          <p:cNvSpPr>
            <a:spLocks noGrp="1"/>
          </p:cNvSpPr>
          <p:nvPr>
            <p:ph type="pic" sz="quarter" idx="13"/>
          </p:nvPr>
        </p:nvSpPr>
        <p:spPr>
          <a:xfrm>
            <a:off x="1211358" y="1655241"/>
            <a:ext cx="3982602" cy="2222782"/>
          </a:xfrm>
          <a:prstGeom prst="rect">
            <a:avLst/>
          </a:prstGeom>
        </p:spPr>
        <p:txBody>
          <a:bodyPr/>
          <a:lstStyle>
            <a:lvl1pPr marL="0" indent="0">
              <a:buNone/>
              <a:defRPr/>
            </a:lvl1pPr>
          </a:lstStyle>
          <a:p>
            <a:r>
              <a:rPr lang="en-US"/>
              <a:t>Click icon to add picture</a:t>
            </a:r>
            <a:endParaRPr lang="en-US" dirty="0"/>
          </a:p>
        </p:txBody>
      </p:sp>
      <p:sp>
        <p:nvSpPr>
          <p:cNvPr id="11" name="Content Placeholder 2">
            <a:extLst>
              <a:ext uri="{FF2B5EF4-FFF2-40B4-BE49-F238E27FC236}">
                <a16:creationId xmlns="" xmlns:a16="http://schemas.microsoft.com/office/drawing/2014/main" id="{EC2CEEFA-DEDA-3C4E-B209-94546CDD8BD9}"/>
              </a:ext>
            </a:extLst>
          </p:cNvPr>
          <p:cNvSpPr>
            <a:spLocks noGrp="1"/>
          </p:cNvSpPr>
          <p:nvPr>
            <p:ph idx="1"/>
          </p:nvPr>
        </p:nvSpPr>
        <p:spPr>
          <a:xfrm>
            <a:off x="1211358" y="4202482"/>
            <a:ext cx="3995802" cy="1835063"/>
          </a:xfrm>
          <a:prstGeom prst="rect">
            <a:avLst/>
          </a:prstGeom>
        </p:spPr>
        <p:txBody>
          <a:bodyPr/>
          <a:lstStyle>
            <a:lvl1pPr>
              <a:buClr>
                <a:schemeClr val="accent1"/>
              </a:buClr>
              <a:defRPr sz="2000"/>
            </a:lvl1pPr>
            <a:lvl2pPr>
              <a:buClr>
                <a:srgbClr val="FBB031"/>
              </a:buClr>
              <a:defRPr sz="1800"/>
            </a:lvl2pPr>
            <a:lvl3pPr>
              <a:buClr>
                <a:srgbClr val="8B857B"/>
              </a:buClr>
              <a:defRPr sz="1600"/>
            </a:lvl3pPr>
            <a:lvl4pPr>
              <a:buClr>
                <a:schemeClr val="accent3"/>
              </a:buClr>
              <a:defRPr sz="1400"/>
            </a:lvl4pPr>
            <a:lvl5pPr>
              <a:buClr>
                <a:schemeClr val="accent1"/>
              </a:buCl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Picture Placeholder 7">
            <a:extLst>
              <a:ext uri="{FF2B5EF4-FFF2-40B4-BE49-F238E27FC236}">
                <a16:creationId xmlns="" xmlns:a16="http://schemas.microsoft.com/office/drawing/2014/main" id="{873EC9B2-3D79-EB42-BD2D-94A59CE5C329}"/>
              </a:ext>
            </a:extLst>
          </p:cNvPr>
          <p:cNvSpPr>
            <a:spLocks noGrp="1"/>
          </p:cNvSpPr>
          <p:nvPr>
            <p:ph type="pic" sz="quarter" idx="14"/>
          </p:nvPr>
        </p:nvSpPr>
        <p:spPr>
          <a:xfrm>
            <a:off x="6984841" y="1655241"/>
            <a:ext cx="3982602" cy="2222782"/>
          </a:xfrm>
          <a:prstGeom prst="rect">
            <a:avLst/>
          </a:prstGeom>
        </p:spPr>
        <p:txBody>
          <a:bodyPr/>
          <a:lstStyle>
            <a:lvl1pPr marL="0" indent="0">
              <a:buNone/>
              <a:defRPr/>
            </a:lvl1pPr>
          </a:lstStyle>
          <a:p>
            <a:r>
              <a:rPr lang="en-US"/>
              <a:t>Click icon to add picture</a:t>
            </a:r>
          </a:p>
        </p:txBody>
      </p:sp>
      <p:cxnSp>
        <p:nvCxnSpPr>
          <p:cNvPr id="3" name="Straight Connector 2">
            <a:extLst>
              <a:ext uri="{FF2B5EF4-FFF2-40B4-BE49-F238E27FC236}">
                <a16:creationId xmlns="" xmlns:a16="http://schemas.microsoft.com/office/drawing/2014/main" id="{B1D7853A-8D09-4041-8FD1-E58DBA8A7F0F}"/>
              </a:ext>
            </a:extLst>
          </p:cNvPr>
          <p:cNvCxnSpPr/>
          <p:nvPr userDrawn="1"/>
        </p:nvCxnSpPr>
        <p:spPr>
          <a:xfrm>
            <a:off x="6096000" y="1551313"/>
            <a:ext cx="0" cy="4653420"/>
          </a:xfrm>
          <a:prstGeom prst="line">
            <a:avLst/>
          </a:prstGeom>
          <a:ln>
            <a:solidFill>
              <a:schemeClr val="tx2"/>
            </a:solidFill>
          </a:ln>
        </p:spPr>
        <p:style>
          <a:lnRef idx="1">
            <a:schemeClr val="accent2"/>
          </a:lnRef>
          <a:fillRef idx="0">
            <a:schemeClr val="accent2"/>
          </a:fillRef>
          <a:effectRef idx="0">
            <a:schemeClr val="accent2"/>
          </a:effectRef>
          <a:fontRef idx="minor">
            <a:schemeClr val="tx1"/>
          </a:fontRef>
        </p:style>
      </p:cxnSp>
      <p:sp>
        <p:nvSpPr>
          <p:cNvPr id="13" name="Content Placeholder 2">
            <a:extLst>
              <a:ext uri="{FF2B5EF4-FFF2-40B4-BE49-F238E27FC236}">
                <a16:creationId xmlns="" xmlns:a16="http://schemas.microsoft.com/office/drawing/2014/main" id="{AEF50DEA-27DF-7C4E-AD5F-60F66ED518A4}"/>
              </a:ext>
            </a:extLst>
          </p:cNvPr>
          <p:cNvSpPr>
            <a:spLocks noGrp="1"/>
          </p:cNvSpPr>
          <p:nvPr>
            <p:ph idx="15"/>
          </p:nvPr>
        </p:nvSpPr>
        <p:spPr>
          <a:xfrm>
            <a:off x="6984841" y="4202482"/>
            <a:ext cx="3995802" cy="1835063"/>
          </a:xfrm>
          <a:prstGeom prst="rect">
            <a:avLst/>
          </a:prstGeom>
        </p:spPr>
        <p:txBody>
          <a:bodyPr/>
          <a:lstStyle>
            <a:lvl1pPr>
              <a:buClr>
                <a:schemeClr val="accent1"/>
              </a:buClr>
              <a:defRPr sz="2000"/>
            </a:lvl1pPr>
            <a:lvl2pPr>
              <a:buClr>
                <a:srgbClr val="FBB031"/>
              </a:buClr>
              <a:defRPr sz="1800"/>
            </a:lvl2pPr>
            <a:lvl3pPr>
              <a:buClr>
                <a:srgbClr val="8B857B"/>
              </a:buClr>
              <a:defRPr sz="1600"/>
            </a:lvl3pPr>
            <a:lvl4pPr>
              <a:buClr>
                <a:schemeClr val="accent3"/>
              </a:buClr>
              <a:defRPr sz="1400"/>
            </a:lvl4pPr>
            <a:lvl5pPr>
              <a:buClr>
                <a:schemeClr val="accent1"/>
              </a:buCl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Slide Number Placeholder 5">
            <a:extLst>
              <a:ext uri="{FF2B5EF4-FFF2-40B4-BE49-F238E27FC236}">
                <a16:creationId xmlns="" xmlns:a16="http://schemas.microsoft.com/office/drawing/2014/main" id="{5D4A5085-02C7-C249-93B0-AC3B6836CB82}"/>
              </a:ext>
            </a:extLst>
          </p:cNvPr>
          <p:cNvSpPr>
            <a:spLocks noGrp="1"/>
          </p:cNvSpPr>
          <p:nvPr>
            <p:ph type="sldNum" sz="quarter" idx="12"/>
          </p:nvPr>
        </p:nvSpPr>
        <p:spPr>
          <a:xfrm>
            <a:off x="9146427" y="6380538"/>
            <a:ext cx="2743200" cy="365125"/>
          </a:xfrm>
          <a:prstGeom prst="rect">
            <a:avLst/>
          </a:prstGeom>
        </p:spPr>
        <p:txBody>
          <a:bodyPr/>
          <a:lstStyle>
            <a:lvl1pPr algn="r">
              <a:defRPr sz="1000">
                <a:solidFill>
                  <a:schemeClr val="bg1"/>
                </a:solidFill>
              </a:defRPr>
            </a:lvl1pPr>
          </a:lstStyle>
          <a:p>
            <a:fld id="{5C35FCF4-C3EF-BD43-82E0-05BC237DAD2A}" type="slidenum">
              <a:rPr lang="en-US" smtClean="0"/>
              <a:pPr/>
              <a:t>‹#›</a:t>
            </a:fld>
            <a:endParaRPr lang="en-US" dirty="0"/>
          </a:p>
        </p:txBody>
      </p:sp>
      <p:sp>
        <p:nvSpPr>
          <p:cNvPr id="10" name="Title 1">
            <a:extLst>
              <a:ext uri="{FF2B5EF4-FFF2-40B4-BE49-F238E27FC236}">
                <a16:creationId xmlns="" xmlns:a16="http://schemas.microsoft.com/office/drawing/2014/main" id="{5CF9A15B-E143-B248-AA59-A29370229760}"/>
              </a:ext>
            </a:extLst>
          </p:cNvPr>
          <p:cNvSpPr>
            <a:spLocks noGrp="1"/>
          </p:cNvSpPr>
          <p:nvPr>
            <p:ph type="title"/>
          </p:nvPr>
        </p:nvSpPr>
        <p:spPr>
          <a:xfrm>
            <a:off x="562628" y="463968"/>
            <a:ext cx="9724372" cy="1033398"/>
          </a:xfrm>
          <a:prstGeom prst="rect">
            <a:avLst/>
          </a:prstGeom>
        </p:spPr>
        <p:txBody>
          <a:bodyPr anchor="ctr" anchorCtr="0">
            <a:normAutofit/>
          </a:bodyPr>
          <a:lstStyle>
            <a:lvl1pPr>
              <a:lnSpc>
                <a:spcPts val="3800"/>
              </a:lnSpc>
              <a:defRPr sz="3600" b="1">
                <a:solidFill>
                  <a:schemeClr val="accent1"/>
                </a:solidFill>
                <a:latin typeface="+mn-lt"/>
              </a:defRPr>
            </a:lvl1pPr>
          </a:lstStyle>
          <a:p>
            <a:r>
              <a:rPr lang="en-US"/>
              <a:t>Click to edit Master title style</a:t>
            </a:r>
            <a:endParaRPr lang="en-US" dirty="0"/>
          </a:p>
        </p:txBody>
      </p:sp>
    </p:spTree>
    <p:extLst>
      <p:ext uri="{BB962C8B-B14F-4D97-AF65-F5344CB8AC3E}">
        <p14:creationId xmlns:p14="http://schemas.microsoft.com/office/powerpoint/2010/main" val="6838838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tatement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 xmlns:a16="http://schemas.microsoft.com/office/drawing/2014/main" id="{C0016D1F-0C29-D446-876E-DD6C096D7311}"/>
              </a:ext>
            </a:extLst>
          </p:cNvPr>
          <p:cNvSpPr>
            <a:spLocks noGrp="1"/>
          </p:cNvSpPr>
          <p:nvPr>
            <p:ph type="body" sz="quarter" idx="10" hasCustomPrompt="1"/>
          </p:nvPr>
        </p:nvSpPr>
        <p:spPr>
          <a:xfrm>
            <a:off x="3589638" y="1118286"/>
            <a:ext cx="7271951" cy="4775887"/>
          </a:xfrm>
          <a:prstGeom prst="rect">
            <a:avLst/>
          </a:prstGeom>
        </p:spPr>
        <p:txBody>
          <a:bodyPr anchor="ctr" anchorCtr="0"/>
          <a:lstStyle>
            <a:lvl1pPr marL="0" indent="0">
              <a:lnSpc>
                <a:spcPts val="5000"/>
              </a:lnSpc>
              <a:spcBef>
                <a:spcPts val="0"/>
              </a:spcBef>
              <a:buNone/>
              <a:defRPr sz="4800" b="1">
                <a:solidFill>
                  <a:schemeClr val="accent1"/>
                </a:solidFill>
                <a:latin typeface="+mn-lt"/>
              </a:defRPr>
            </a:lvl1pPr>
          </a:lstStyle>
          <a:p>
            <a:pPr lvl="0"/>
            <a:r>
              <a:rPr lang="en-US" dirty="0"/>
              <a:t>This slide is for one big, </a:t>
            </a:r>
            <a:br>
              <a:rPr lang="en-US" dirty="0"/>
            </a:br>
            <a:r>
              <a:rPr lang="en-US" dirty="0"/>
              <a:t>bold statement. Bullet </a:t>
            </a:r>
            <a:br>
              <a:rPr lang="en-US" dirty="0"/>
            </a:br>
            <a:r>
              <a:rPr lang="en-US" dirty="0"/>
              <a:t>points can’t compete! </a:t>
            </a:r>
          </a:p>
        </p:txBody>
      </p:sp>
    </p:spTree>
    <p:extLst>
      <p:ext uri="{BB962C8B-B14F-4D97-AF65-F5344CB8AC3E}">
        <p14:creationId xmlns:p14="http://schemas.microsoft.com/office/powerpoint/2010/main" val="39974806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cluding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6FE78C2-47AD-C340-9456-D9F9B3D30035}"/>
              </a:ext>
            </a:extLst>
          </p:cNvPr>
          <p:cNvSpPr>
            <a:spLocks noGrp="1"/>
          </p:cNvSpPr>
          <p:nvPr>
            <p:ph type="ctrTitle" hasCustomPrompt="1"/>
          </p:nvPr>
        </p:nvSpPr>
        <p:spPr>
          <a:xfrm>
            <a:off x="713306" y="259491"/>
            <a:ext cx="8115597" cy="1928468"/>
          </a:xfrm>
          <a:prstGeom prst="rect">
            <a:avLst/>
          </a:prstGeom>
        </p:spPr>
        <p:txBody>
          <a:bodyPr anchor="b">
            <a:normAutofit/>
          </a:bodyPr>
          <a:lstStyle>
            <a:lvl1pPr algn="l">
              <a:lnSpc>
                <a:spcPts val="3800"/>
              </a:lnSpc>
              <a:defRPr sz="3600" b="1">
                <a:solidFill>
                  <a:schemeClr val="accent1"/>
                </a:solidFill>
                <a:latin typeface="+mn-lt"/>
              </a:defRPr>
            </a:lvl1pPr>
          </a:lstStyle>
          <a:p>
            <a:r>
              <a:rPr lang="en-US" dirty="0"/>
              <a:t>Thank you for attending! </a:t>
            </a:r>
            <a:br>
              <a:rPr lang="en-US" dirty="0"/>
            </a:br>
            <a:r>
              <a:rPr lang="en-US" dirty="0"/>
              <a:t>and/or other concluding message</a:t>
            </a:r>
          </a:p>
        </p:txBody>
      </p:sp>
      <p:sp>
        <p:nvSpPr>
          <p:cNvPr id="3" name="Subtitle 2">
            <a:extLst>
              <a:ext uri="{FF2B5EF4-FFF2-40B4-BE49-F238E27FC236}">
                <a16:creationId xmlns="" xmlns:a16="http://schemas.microsoft.com/office/drawing/2014/main" id="{336038AA-9B5A-234E-B6E1-FE9722AB0657}"/>
              </a:ext>
            </a:extLst>
          </p:cNvPr>
          <p:cNvSpPr>
            <a:spLocks noGrp="1"/>
          </p:cNvSpPr>
          <p:nvPr>
            <p:ph type="subTitle" idx="1" hasCustomPrompt="1"/>
          </p:nvPr>
        </p:nvSpPr>
        <p:spPr>
          <a:xfrm>
            <a:off x="713306" y="2203160"/>
            <a:ext cx="8115597" cy="780997"/>
          </a:xfrm>
          <a:prstGeom prst="rect">
            <a:avLst/>
          </a:prstGeom>
        </p:spPr>
        <p:txBody>
          <a:bodyPr/>
          <a:lstStyle>
            <a:lvl1pPr marL="0" indent="0" algn="l">
              <a:lnSpc>
                <a:spcPts val="2600"/>
              </a:lnSpc>
              <a:spcBef>
                <a:spcPts val="0"/>
              </a:spcBef>
              <a:buNone/>
              <a:defRPr sz="2400" b="1">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For more information go to </a:t>
            </a:r>
            <a:r>
              <a:rPr lang="en-US" dirty="0" err="1"/>
              <a:t>ucalgary.ca</a:t>
            </a:r>
            <a:r>
              <a:rPr lang="en-US" dirty="0"/>
              <a:t>/</a:t>
            </a:r>
            <a:r>
              <a:rPr lang="en-US" dirty="0" err="1"/>
              <a:t>webaddress</a:t>
            </a:r>
            <a:endParaRPr lang="en-US" dirty="0"/>
          </a:p>
        </p:txBody>
      </p:sp>
      <p:sp>
        <p:nvSpPr>
          <p:cNvPr id="10" name="Text Placeholder 9">
            <a:extLst>
              <a:ext uri="{FF2B5EF4-FFF2-40B4-BE49-F238E27FC236}">
                <a16:creationId xmlns="" xmlns:a16="http://schemas.microsoft.com/office/drawing/2014/main" id="{13FD472B-32E4-8A46-90E5-97757DC24EE5}"/>
              </a:ext>
            </a:extLst>
          </p:cNvPr>
          <p:cNvSpPr>
            <a:spLocks noGrp="1"/>
          </p:cNvSpPr>
          <p:nvPr>
            <p:ph type="body" sz="quarter" idx="10" hasCustomPrompt="1"/>
          </p:nvPr>
        </p:nvSpPr>
        <p:spPr>
          <a:xfrm>
            <a:off x="713307" y="3002203"/>
            <a:ext cx="6478326" cy="1468879"/>
          </a:xfrm>
          <a:prstGeom prst="rect">
            <a:avLst/>
          </a:prstGeom>
        </p:spPr>
        <p:txBody>
          <a:bodyPr anchor="b" anchorCtr="0">
            <a:noAutofit/>
          </a:bodyPr>
          <a:lstStyle>
            <a:lvl1pPr marL="0" indent="0">
              <a:lnSpc>
                <a:spcPts val="2000"/>
              </a:lnSpc>
              <a:spcBef>
                <a:spcPts val="0"/>
              </a:spcBef>
              <a:buNone/>
              <a:defRPr sz="1800" b="0">
                <a:solidFill>
                  <a:schemeClr val="tx1"/>
                </a:solidFill>
              </a:defRPr>
            </a:lvl1pPr>
          </a:lstStyle>
          <a:p>
            <a:pPr lvl="0"/>
            <a:r>
              <a:rPr lang="en-US" dirty="0"/>
              <a:t>Presenter’s Name</a:t>
            </a:r>
            <a:br>
              <a:rPr lang="en-US" dirty="0"/>
            </a:br>
            <a:r>
              <a:rPr lang="en-US" dirty="0" err="1"/>
              <a:t>presentersemail@ucalgary.ca</a:t>
            </a:r>
            <a:r>
              <a:rPr lang="en-US" dirty="0"/>
              <a:t/>
            </a:r>
            <a:br>
              <a:rPr lang="en-US" dirty="0"/>
            </a:br>
            <a:r>
              <a:rPr lang="en-US" dirty="0"/>
              <a:t>Phone number / Twitter handle / additional contact info</a:t>
            </a:r>
          </a:p>
        </p:txBody>
      </p:sp>
    </p:spTree>
    <p:extLst>
      <p:ext uri="{BB962C8B-B14F-4D97-AF65-F5344CB8AC3E}">
        <p14:creationId xmlns:p14="http://schemas.microsoft.com/office/powerpoint/2010/main" val="17959140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8">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6983019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5" r:id="rId3"/>
    <p:sldLayoutId id="2147483656" r:id="rId4"/>
    <p:sldLayoutId id="2147483654" r:id="rId5"/>
    <p:sldLayoutId id="2147483657" r:id="rId6"/>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chart" Target="../charts/chart2.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67433A7-5FAF-7E4C-B3D7-17132204F1B4}"/>
              </a:ext>
            </a:extLst>
          </p:cNvPr>
          <p:cNvSpPr>
            <a:spLocks noGrp="1"/>
          </p:cNvSpPr>
          <p:nvPr>
            <p:ph type="ctrTitle"/>
          </p:nvPr>
        </p:nvSpPr>
        <p:spPr/>
        <p:txBody>
          <a:bodyPr/>
          <a:lstStyle/>
          <a:p>
            <a:r>
              <a:rPr lang="en-US" dirty="0"/>
              <a:t>Categorizing the content of GitHub README Files</a:t>
            </a:r>
          </a:p>
        </p:txBody>
      </p:sp>
      <p:sp>
        <p:nvSpPr>
          <p:cNvPr id="3" name="Subtitle 2">
            <a:extLst>
              <a:ext uri="{FF2B5EF4-FFF2-40B4-BE49-F238E27FC236}">
                <a16:creationId xmlns="" xmlns:a16="http://schemas.microsoft.com/office/drawing/2014/main" id="{1CE4ED0D-A202-2C42-8CC0-EE323836B5F9}"/>
              </a:ext>
            </a:extLst>
          </p:cNvPr>
          <p:cNvSpPr>
            <a:spLocks noGrp="1"/>
          </p:cNvSpPr>
          <p:nvPr>
            <p:ph type="subTitle" idx="1"/>
          </p:nvPr>
        </p:nvSpPr>
        <p:spPr/>
        <p:txBody>
          <a:bodyPr/>
          <a:lstStyle/>
          <a:p>
            <a:r>
              <a:rPr lang="en-US" dirty="0"/>
              <a:t>A project for ENSF-612, Fall-2021</a:t>
            </a:r>
          </a:p>
        </p:txBody>
      </p:sp>
      <p:sp>
        <p:nvSpPr>
          <p:cNvPr id="4" name="Text Placeholder 3">
            <a:extLst>
              <a:ext uri="{FF2B5EF4-FFF2-40B4-BE49-F238E27FC236}">
                <a16:creationId xmlns="" xmlns:a16="http://schemas.microsoft.com/office/drawing/2014/main" id="{AC139BAF-497B-114A-ADA3-745184DA3B01}"/>
              </a:ext>
            </a:extLst>
          </p:cNvPr>
          <p:cNvSpPr>
            <a:spLocks noGrp="1"/>
          </p:cNvSpPr>
          <p:nvPr>
            <p:ph type="body" sz="quarter" idx="10"/>
          </p:nvPr>
        </p:nvSpPr>
        <p:spPr/>
        <p:txBody>
          <a:bodyPr/>
          <a:lstStyle/>
          <a:p>
            <a:r>
              <a:rPr lang="en-US" dirty="0"/>
              <a:t>Presented by</a:t>
            </a:r>
          </a:p>
          <a:p>
            <a:endParaRPr lang="en-US" dirty="0"/>
          </a:p>
          <a:p>
            <a:r>
              <a:rPr lang="en-US" dirty="0"/>
              <a:t>Bhavyai Gupta, Kayode Awe, and Michael Man Yin Lee</a:t>
            </a:r>
          </a:p>
        </p:txBody>
      </p:sp>
      <p:sp>
        <p:nvSpPr>
          <p:cNvPr id="5" name="Text Placeholder 4">
            <a:extLst>
              <a:ext uri="{FF2B5EF4-FFF2-40B4-BE49-F238E27FC236}">
                <a16:creationId xmlns="" xmlns:a16="http://schemas.microsoft.com/office/drawing/2014/main" id="{45D60A7D-2996-BA40-813C-919B891794C6}"/>
              </a:ext>
            </a:extLst>
          </p:cNvPr>
          <p:cNvSpPr>
            <a:spLocks noGrp="1"/>
          </p:cNvSpPr>
          <p:nvPr>
            <p:ph type="body" sz="quarter" idx="11"/>
          </p:nvPr>
        </p:nvSpPr>
        <p:spPr/>
        <p:txBody>
          <a:bodyPr/>
          <a:lstStyle/>
          <a:p>
            <a:r>
              <a:rPr lang="en-US" dirty="0" smtClean="0"/>
              <a:t>6-December-2021</a:t>
            </a:r>
            <a:endParaRPr lang="en-US" dirty="0"/>
          </a:p>
        </p:txBody>
      </p:sp>
    </p:spTree>
    <p:extLst>
      <p:ext uri="{BB962C8B-B14F-4D97-AF65-F5344CB8AC3E}">
        <p14:creationId xmlns:p14="http://schemas.microsoft.com/office/powerpoint/2010/main" val="23413947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C0A4A94-1ABD-6545-B6D6-A7A02CEB6B3D}"/>
              </a:ext>
            </a:extLst>
          </p:cNvPr>
          <p:cNvSpPr>
            <a:spLocks noGrp="1"/>
          </p:cNvSpPr>
          <p:nvPr>
            <p:ph type="title"/>
          </p:nvPr>
        </p:nvSpPr>
        <p:spPr/>
        <p:txBody>
          <a:bodyPr>
            <a:normAutofit/>
          </a:bodyPr>
          <a:lstStyle/>
          <a:p>
            <a:r>
              <a:rPr lang="en-CA" dirty="0"/>
              <a:t>Features Extraction</a:t>
            </a:r>
            <a:endParaRPr lang="en-US" dirty="0"/>
          </a:p>
        </p:txBody>
      </p:sp>
      <p:sp>
        <p:nvSpPr>
          <p:cNvPr id="3" name="Content Placeholder 2">
            <a:extLst>
              <a:ext uri="{FF2B5EF4-FFF2-40B4-BE49-F238E27FC236}">
                <a16:creationId xmlns:a16="http://schemas.microsoft.com/office/drawing/2014/main" xmlns="" id="{04DEC5CF-7991-D949-9FE0-ECE1373AE188}"/>
              </a:ext>
            </a:extLst>
          </p:cNvPr>
          <p:cNvSpPr>
            <a:spLocks noGrp="1"/>
          </p:cNvSpPr>
          <p:nvPr>
            <p:ph idx="1"/>
          </p:nvPr>
        </p:nvSpPr>
        <p:spPr/>
        <p:txBody>
          <a:bodyPr/>
          <a:lstStyle/>
          <a:p>
            <a:r>
              <a:rPr lang="en-US" dirty="0"/>
              <a:t>Statistical feature extraction</a:t>
            </a:r>
          </a:p>
          <a:p>
            <a:pPr marL="0" indent="0">
              <a:buNone/>
            </a:pPr>
            <a:r>
              <a:rPr lang="en-US" dirty="0"/>
              <a:t>	TF-IDF matrix generated from the abstracted, tokenized, 	stop-word removed content of the readme section.</a:t>
            </a:r>
          </a:p>
          <a:p>
            <a:endParaRPr lang="en-US" dirty="0"/>
          </a:p>
          <a:p>
            <a:r>
              <a:rPr lang="en-US" dirty="0"/>
              <a:t>Heuristic feature extraction</a:t>
            </a:r>
          </a:p>
          <a:p>
            <a:pPr marL="0" indent="0">
              <a:buNone/>
            </a:pPr>
            <a:r>
              <a:rPr lang="en-US" dirty="0"/>
              <a:t>	55 binary heuristic features derived from the headings and 	content separately.</a:t>
            </a:r>
          </a:p>
        </p:txBody>
      </p:sp>
      <p:sp>
        <p:nvSpPr>
          <p:cNvPr id="4" name="Slide Number Placeholder 3">
            <a:extLst>
              <a:ext uri="{FF2B5EF4-FFF2-40B4-BE49-F238E27FC236}">
                <a16:creationId xmlns:a16="http://schemas.microsoft.com/office/drawing/2014/main" xmlns="" id="{DCF4BCC7-2BFF-8D4F-A701-CFCC0616B02C}"/>
              </a:ext>
            </a:extLst>
          </p:cNvPr>
          <p:cNvSpPr>
            <a:spLocks noGrp="1"/>
          </p:cNvSpPr>
          <p:nvPr>
            <p:ph type="sldNum" sz="quarter" idx="12"/>
          </p:nvPr>
        </p:nvSpPr>
        <p:spPr/>
        <p:txBody>
          <a:bodyPr/>
          <a:lstStyle/>
          <a:p>
            <a:fld id="{5C35FCF4-C3EF-BD43-82E0-05BC237DAD2A}" type="slidenum">
              <a:rPr lang="en-US" smtClean="0"/>
              <a:pPr/>
              <a:t>10</a:t>
            </a:fld>
            <a:endParaRPr lang="en-US" dirty="0"/>
          </a:p>
        </p:txBody>
      </p:sp>
    </p:spTree>
    <p:extLst>
      <p:ext uri="{BB962C8B-B14F-4D97-AF65-F5344CB8AC3E}">
        <p14:creationId xmlns:p14="http://schemas.microsoft.com/office/powerpoint/2010/main" val="39607746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FEBD4DD-4A37-464A-A233-E393D8D73BEF}"/>
              </a:ext>
            </a:extLst>
          </p:cNvPr>
          <p:cNvSpPr>
            <a:spLocks noGrp="1"/>
          </p:cNvSpPr>
          <p:nvPr>
            <p:ph type="title"/>
          </p:nvPr>
        </p:nvSpPr>
        <p:spPr/>
        <p:txBody>
          <a:bodyPr/>
          <a:lstStyle/>
          <a:p>
            <a:r>
              <a:rPr lang="en-CA" dirty="0" smtClean="0"/>
              <a:t>Model Preparation (</a:t>
            </a:r>
            <a:r>
              <a:rPr lang="en-CA" dirty="0" err="1" smtClean="0"/>
              <a:t>DataBricks</a:t>
            </a:r>
            <a:r>
              <a:rPr lang="en-CA" dirty="0" smtClean="0"/>
              <a:t> Conversion)</a:t>
            </a:r>
            <a:endParaRPr lang="en-CA" dirty="0"/>
          </a:p>
        </p:txBody>
      </p:sp>
      <p:sp>
        <p:nvSpPr>
          <p:cNvPr id="4" name="Slide Number Placeholder 3">
            <a:extLst>
              <a:ext uri="{FF2B5EF4-FFF2-40B4-BE49-F238E27FC236}">
                <a16:creationId xmlns="" xmlns:a16="http://schemas.microsoft.com/office/drawing/2014/main" id="{1EB833C8-3182-4516-A1F4-4B87F732DB15}"/>
              </a:ext>
            </a:extLst>
          </p:cNvPr>
          <p:cNvSpPr>
            <a:spLocks noGrp="1"/>
          </p:cNvSpPr>
          <p:nvPr>
            <p:ph type="sldNum" sz="quarter" idx="12"/>
          </p:nvPr>
        </p:nvSpPr>
        <p:spPr/>
        <p:txBody>
          <a:bodyPr/>
          <a:lstStyle/>
          <a:p>
            <a:fld id="{5C35FCF4-C3EF-BD43-82E0-05BC237DAD2A}" type="slidenum">
              <a:rPr lang="en-US" smtClean="0"/>
              <a:pPr/>
              <a:t>11</a:t>
            </a:fld>
            <a:endParaRPr lang="en-US" dirty="0"/>
          </a:p>
        </p:txBody>
      </p:sp>
      <p:pic>
        <p:nvPicPr>
          <p:cNvPr id="7" name="Picture 6"/>
          <p:cNvPicPr>
            <a:picLocks noChangeAspect="1"/>
          </p:cNvPicPr>
          <p:nvPr/>
        </p:nvPicPr>
        <p:blipFill>
          <a:blip r:embed="rId3"/>
          <a:stretch>
            <a:fillRect/>
          </a:stretch>
        </p:blipFill>
        <p:spPr>
          <a:xfrm>
            <a:off x="1148861" y="1746129"/>
            <a:ext cx="8993946" cy="3900314"/>
          </a:xfrm>
          <a:prstGeom prst="rect">
            <a:avLst/>
          </a:prstGeom>
        </p:spPr>
      </p:pic>
    </p:spTree>
    <p:extLst>
      <p:ext uri="{BB962C8B-B14F-4D97-AF65-F5344CB8AC3E}">
        <p14:creationId xmlns:p14="http://schemas.microsoft.com/office/powerpoint/2010/main" val="10123927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5CDAA51-3DF2-4ADC-B907-B67348547E3F}"/>
              </a:ext>
            </a:extLst>
          </p:cNvPr>
          <p:cNvSpPr>
            <a:spLocks noGrp="1"/>
          </p:cNvSpPr>
          <p:nvPr>
            <p:ph type="title"/>
          </p:nvPr>
        </p:nvSpPr>
        <p:spPr/>
        <p:txBody>
          <a:bodyPr>
            <a:normAutofit fontScale="90000"/>
          </a:bodyPr>
          <a:lstStyle/>
          <a:p>
            <a:r>
              <a:rPr lang="en-US" dirty="0"/>
              <a:t>How do the models perform on the original data </a:t>
            </a:r>
            <a:r>
              <a:rPr lang="en-US" dirty="0" err="1"/>
              <a:t>vs</a:t>
            </a:r>
            <a:r>
              <a:rPr lang="en-US" dirty="0"/>
              <a:t> the new + original data</a:t>
            </a:r>
            <a:r>
              <a:rPr lang="en-US" dirty="0" smtClean="0"/>
              <a:t>?</a:t>
            </a:r>
            <a:endParaRPr lang="en-CA" dirty="0"/>
          </a:p>
        </p:txBody>
      </p:sp>
      <p:sp>
        <p:nvSpPr>
          <p:cNvPr id="4" name="Slide Number Placeholder 3">
            <a:extLst>
              <a:ext uri="{FF2B5EF4-FFF2-40B4-BE49-F238E27FC236}">
                <a16:creationId xmlns="" xmlns:a16="http://schemas.microsoft.com/office/drawing/2014/main" id="{49B1D740-F18A-45C4-9845-5AB74EFED83F}"/>
              </a:ext>
            </a:extLst>
          </p:cNvPr>
          <p:cNvSpPr>
            <a:spLocks noGrp="1"/>
          </p:cNvSpPr>
          <p:nvPr>
            <p:ph type="sldNum" sz="quarter" idx="12"/>
          </p:nvPr>
        </p:nvSpPr>
        <p:spPr/>
        <p:txBody>
          <a:bodyPr/>
          <a:lstStyle/>
          <a:p>
            <a:fld id="{5C35FCF4-C3EF-BD43-82E0-05BC237DAD2A}" type="slidenum">
              <a:rPr lang="en-US" smtClean="0"/>
              <a:pPr/>
              <a:t>12</a:t>
            </a:fld>
            <a:endParaRPr lang="en-US" dirty="0"/>
          </a:p>
        </p:txBody>
      </p:sp>
      <p:pic>
        <p:nvPicPr>
          <p:cNvPr id="6" name="Picture 5"/>
          <p:cNvPicPr/>
          <p:nvPr/>
        </p:nvPicPr>
        <p:blipFill>
          <a:blip r:embed="rId3">
            <a:extLst>
              <a:ext uri="{28A0092B-C50C-407E-A947-70E740481C1C}">
                <a14:useLocalDpi xmlns:a14="http://schemas.microsoft.com/office/drawing/2010/main" val="0"/>
              </a:ext>
            </a:extLst>
          </a:blip>
          <a:srcRect/>
          <a:stretch>
            <a:fillRect/>
          </a:stretch>
        </p:blipFill>
        <p:spPr bwMode="auto">
          <a:xfrm>
            <a:off x="2396816" y="1956386"/>
            <a:ext cx="6055995" cy="3600352"/>
          </a:xfrm>
          <a:prstGeom prst="rect">
            <a:avLst/>
          </a:prstGeom>
          <a:noFill/>
        </p:spPr>
      </p:pic>
      <p:sp>
        <p:nvSpPr>
          <p:cNvPr id="7" name="TextBox 6"/>
          <p:cNvSpPr txBox="1"/>
          <p:nvPr/>
        </p:nvSpPr>
        <p:spPr>
          <a:xfrm>
            <a:off x="1219200" y="5969000"/>
            <a:ext cx="4939557" cy="646331"/>
          </a:xfrm>
          <a:prstGeom prst="rect">
            <a:avLst/>
          </a:prstGeom>
          <a:noFill/>
        </p:spPr>
        <p:txBody>
          <a:bodyPr wrap="none" rtlCol="0">
            <a:spAutoFit/>
          </a:bodyPr>
          <a:lstStyle/>
          <a:p>
            <a:r>
              <a:rPr lang="en-US" dirty="0" smtClean="0"/>
              <a:t>Note: </a:t>
            </a:r>
            <a:r>
              <a:rPr lang="en-US" dirty="0"/>
              <a:t>F1 = 2*(Precision*Recall)/(Precision + Recall)</a:t>
            </a:r>
          </a:p>
          <a:p>
            <a:endParaRPr lang="en-US" dirty="0"/>
          </a:p>
        </p:txBody>
      </p:sp>
    </p:spTree>
    <p:extLst>
      <p:ext uri="{BB962C8B-B14F-4D97-AF65-F5344CB8AC3E}">
        <p14:creationId xmlns:p14="http://schemas.microsoft.com/office/powerpoint/2010/main" val="11663118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How do the models perform on the original data </a:t>
            </a:r>
            <a:r>
              <a:rPr lang="en-US" dirty="0" err="1"/>
              <a:t>vs</a:t>
            </a:r>
            <a:r>
              <a:rPr lang="en-US" dirty="0"/>
              <a:t> the new + original data?</a:t>
            </a:r>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5C35FCF4-C3EF-BD43-82E0-05BC237DAD2A}" type="slidenum">
              <a:rPr lang="en-US" smtClean="0"/>
              <a:pPr/>
              <a:t>13</a:t>
            </a:fld>
            <a:endParaRPr lang="en-US" dirty="0"/>
          </a:p>
        </p:txBody>
      </p:sp>
      <p:pic>
        <p:nvPicPr>
          <p:cNvPr id="5" name="Picture 4"/>
          <p:cNvPicPr/>
          <p:nvPr/>
        </p:nvPicPr>
        <p:blipFill>
          <a:blip r:embed="rId3">
            <a:extLst>
              <a:ext uri="{28A0092B-C50C-407E-A947-70E740481C1C}">
                <a14:useLocalDpi xmlns:a14="http://schemas.microsoft.com/office/drawing/2010/main" val="0"/>
              </a:ext>
            </a:extLst>
          </a:blip>
          <a:srcRect/>
          <a:stretch>
            <a:fillRect/>
          </a:stretch>
        </p:blipFill>
        <p:spPr bwMode="auto">
          <a:xfrm>
            <a:off x="1934795" y="2739781"/>
            <a:ext cx="7572619" cy="1668096"/>
          </a:xfrm>
          <a:prstGeom prst="rect">
            <a:avLst/>
          </a:prstGeom>
          <a:noFill/>
        </p:spPr>
      </p:pic>
    </p:spTree>
    <p:extLst>
      <p:ext uri="{BB962C8B-B14F-4D97-AF65-F5344CB8AC3E}">
        <p14:creationId xmlns:p14="http://schemas.microsoft.com/office/powerpoint/2010/main" val="26756330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How does the performance of the models change based on the choice of hyper parameters</a:t>
            </a:r>
            <a:r>
              <a:rPr lang="en-US" dirty="0" smtClean="0"/>
              <a:t>?</a:t>
            </a:r>
            <a:endParaRPr lang="en-US" dirty="0"/>
          </a:p>
        </p:txBody>
      </p:sp>
      <p:sp>
        <p:nvSpPr>
          <p:cNvPr id="4" name="Slide Number Placeholder 3"/>
          <p:cNvSpPr>
            <a:spLocks noGrp="1"/>
          </p:cNvSpPr>
          <p:nvPr>
            <p:ph type="sldNum" sz="quarter" idx="12"/>
          </p:nvPr>
        </p:nvSpPr>
        <p:spPr/>
        <p:txBody>
          <a:bodyPr/>
          <a:lstStyle/>
          <a:p>
            <a:fld id="{5C35FCF4-C3EF-BD43-82E0-05BC237DAD2A}" type="slidenum">
              <a:rPr lang="en-US" smtClean="0"/>
              <a:pPr/>
              <a:t>14</a:t>
            </a:fld>
            <a:endParaRPr lang="en-US" dirty="0"/>
          </a:p>
        </p:txBody>
      </p:sp>
      <p:pic>
        <p:nvPicPr>
          <p:cNvPr id="5" name="Picture 4"/>
          <p:cNvPicPr/>
          <p:nvPr/>
        </p:nvPicPr>
        <p:blipFill>
          <a:blip r:embed="rId3"/>
          <a:stretch>
            <a:fillRect/>
          </a:stretch>
        </p:blipFill>
        <p:spPr>
          <a:xfrm>
            <a:off x="1887415" y="2411216"/>
            <a:ext cx="8399585" cy="1820815"/>
          </a:xfrm>
          <a:prstGeom prst="rect">
            <a:avLst/>
          </a:prstGeom>
        </p:spPr>
      </p:pic>
    </p:spTree>
    <p:extLst>
      <p:ext uri="{BB962C8B-B14F-4D97-AF65-F5344CB8AC3E}">
        <p14:creationId xmlns:p14="http://schemas.microsoft.com/office/powerpoint/2010/main" val="17174278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7C94354-2A39-4161-8F69-BD7DA8864968}"/>
              </a:ext>
            </a:extLst>
          </p:cNvPr>
          <p:cNvSpPr>
            <a:spLocks noGrp="1"/>
          </p:cNvSpPr>
          <p:nvPr>
            <p:ph type="title"/>
          </p:nvPr>
        </p:nvSpPr>
        <p:spPr/>
        <p:txBody>
          <a:bodyPr>
            <a:normAutofit/>
          </a:bodyPr>
          <a:lstStyle/>
          <a:p>
            <a:r>
              <a:rPr lang="en-CA" dirty="0"/>
              <a:t>Misclassifications by the model</a:t>
            </a:r>
          </a:p>
        </p:txBody>
      </p:sp>
      <p:sp>
        <p:nvSpPr>
          <p:cNvPr id="3" name="Content Placeholder 2">
            <a:extLst>
              <a:ext uri="{FF2B5EF4-FFF2-40B4-BE49-F238E27FC236}">
                <a16:creationId xmlns:a16="http://schemas.microsoft.com/office/drawing/2014/main" xmlns="" id="{68287C47-779D-42FD-B239-A002247F5FB2}"/>
              </a:ext>
            </a:extLst>
          </p:cNvPr>
          <p:cNvSpPr>
            <a:spLocks noGrp="1"/>
          </p:cNvSpPr>
          <p:nvPr>
            <p:ph idx="1"/>
          </p:nvPr>
        </p:nvSpPr>
        <p:spPr/>
        <p:txBody>
          <a:bodyPr/>
          <a:lstStyle/>
          <a:p>
            <a:r>
              <a:rPr lang="en-CA" dirty="0"/>
              <a:t>Selected random 200 misclassifications</a:t>
            </a:r>
          </a:p>
          <a:p>
            <a:endParaRPr lang="en-CA" dirty="0"/>
          </a:p>
          <a:p>
            <a:r>
              <a:rPr lang="en-CA" b="1" dirty="0"/>
              <a:t>Example 1</a:t>
            </a:r>
            <a:r>
              <a:rPr lang="en-CA" dirty="0"/>
              <a:t>: section getting labelled as Introduction/Project background</a:t>
            </a:r>
          </a:p>
          <a:p>
            <a:endParaRPr lang="en-CA" dirty="0"/>
          </a:p>
          <a:p>
            <a:r>
              <a:rPr lang="en-CA" b="1" dirty="0"/>
              <a:t>Example 2</a:t>
            </a:r>
            <a:r>
              <a:rPr lang="en-CA" dirty="0"/>
              <a:t>: section getting labelled as References/API Documentation</a:t>
            </a:r>
          </a:p>
        </p:txBody>
      </p:sp>
      <p:sp>
        <p:nvSpPr>
          <p:cNvPr id="4" name="Slide Number Placeholder 3">
            <a:extLst>
              <a:ext uri="{FF2B5EF4-FFF2-40B4-BE49-F238E27FC236}">
                <a16:creationId xmlns:a16="http://schemas.microsoft.com/office/drawing/2014/main" xmlns="" id="{0DCBEF2A-9AFE-4005-94F2-5B95AC5371E3}"/>
              </a:ext>
            </a:extLst>
          </p:cNvPr>
          <p:cNvSpPr>
            <a:spLocks noGrp="1"/>
          </p:cNvSpPr>
          <p:nvPr>
            <p:ph type="sldNum" sz="quarter" idx="12"/>
          </p:nvPr>
        </p:nvSpPr>
        <p:spPr/>
        <p:txBody>
          <a:bodyPr/>
          <a:lstStyle/>
          <a:p>
            <a:fld id="{5C35FCF4-C3EF-BD43-82E0-05BC237DAD2A}" type="slidenum">
              <a:rPr lang="en-US" smtClean="0"/>
              <a:pPr/>
              <a:t>15</a:t>
            </a:fld>
            <a:endParaRPr lang="en-US" dirty="0"/>
          </a:p>
        </p:txBody>
      </p:sp>
    </p:spTree>
    <p:extLst>
      <p:ext uri="{BB962C8B-B14F-4D97-AF65-F5344CB8AC3E}">
        <p14:creationId xmlns:p14="http://schemas.microsoft.com/office/powerpoint/2010/main" val="19551478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38398DE-D3B2-4D60-AF86-EC199F07D8C5}"/>
              </a:ext>
            </a:extLst>
          </p:cNvPr>
          <p:cNvSpPr>
            <a:spLocks noGrp="1"/>
          </p:cNvSpPr>
          <p:nvPr>
            <p:ph type="title"/>
          </p:nvPr>
        </p:nvSpPr>
        <p:spPr/>
        <p:txBody>
          <a:bodyPr/>
          <a:lstStyle/>
          <a:p>
            <a:r>
              <a:rPr lang="en-CA" dirty="0"/>
              <a:t>Key findings from misclassifications</a:t>
            </a:r>
          </a:p>
        </p:txBody>
      </p:sp>
      <p:sp>
        <p:nvSpPr>
          <p:cNvPr id="3" name="Content Placeholder 2">
            <a:extLst>
              <a:ext uri="{FF2B5EF4-FFF2-40B4-BE49-F238E27FC236}">
                <a16:creationId xmlns:a16="http://schemas.microsoft.com/office/drawing/2014/main" xmlns="" id="{27A939D0-8612-45BD-886B-13074CC40B8B}"/>
              </a:ext>
            </a:extLst>
          </p:cNvPr>
          <p:cNvSpPr>
            <a:spLocks noGrp="1"/>
          </p:cNvSpPr>
          <p:nvPr>
            <p:ph idx="1"/>
          </p:nvPr>
        </p:nvSpPr>
        <p:spPr/>
        <p:txBody>
          <a:bodyPr/>
          <a:lstStyle/>
          <a:p>
            <a:r>
              <a:rPr lang="en-CA" dirty="0"/>
              <a:t>Sections often get labelled as 1 (Introduction) whenever explanation is given for some feature, process, etc.</a:t>
            </a:r>
          </a:p>
          <a:p>
            <a:endParaRPr lang="en-CA" dirty="0"/>
          </a:p>
          <a:p>
            <a:r>
              <a:rPr lang="en-CA" dirty="0"/>
              <a:t>Presence of links can potentially bias towards section getting classified as 6 (References)</a:t>
            </a:r>
          </a:p>
          <a:p>
            <a:endParaRPr lang="en-CA" dirty="0"/>
          </a:p>
          <a:p>
            <a:r>
              <a:rPr lang="en-CA" dirty="0"/>
              <a:t>Section 3 (How) get labelled as Section 6 (References) as their differences can sometimes be narrow</a:t>
            </a:r>
          </a:p>
        </p:txBody>
      </p:sp>
      <p:sp>
        <p:nvSpPr>
          <p:cNvPr id="4" name="Slide Number Placeholder 3">
            <a:extLst>
              <a:ext uri="{FF2B5EF4-FFF2-40B4-BE49-F238E27FC236}">
                <a16:creationId xmlns:a16="http://schemas.microsoft.com/office/drawing/2014/main" xmlns="" id="{F383964A-F1D9-4166-8FFA-CD5813F3470A}"/>
              </a:ext>
            </a:extLst>
          </p:cNvPr>
          <p:cNvSpPr>
            <a:spLocks noGrp="1"/>
          </p:cNvSpPr>
          <p:nvPr>
            <p:ph type="sldNum" sz="quarter" idx="12"/>
          </p:nvPr>
        </p:nvSpPr>
        <p:spPr/>
        <p:txBody>
          <a:bodyPr/>
          <a:lstStyle/>
          <a:p>
            <a:fld id="{5C35FCF4-C3EF-BD43-82E0-05BC237DAD2A}" type="slidenum">
              <a:rPr lang="en-US" smtClean="0"/>
              <a:pPr/>
              <a:t>16</a:t>
            </a:fld>
            <a:endParaRPr lang="en-US" dirty="0"/>
          </a:p>
        </p:txBody>
      </p:sp>
    </p:spTree>
    <p:extLst>
      <p:ext uri="{BB962C8B-B14F-4D97-AF65-F5344CB8AC3E}">
        <p14:creationId xmlns:p14="http://schemas.microsoft.com/office/powerpoint/2010/main" val="18463811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Discussion</a:t>
            </a:r>
            <a:endParaRPr lang="en-US" dirty="0"/>
          </a:p>
        </p:txBody>
      </p:sp>
      <p:sp>
        <p:nvSpPr>
          <p:cNvPr id="4" name="Slide Number Placeholder 3"/>
          <p:cNvSpPr>
            <a:spLocks noGrp="1"/>
          </p:cNvSpPr>
          <p:nvPr>
            <p:ph type="sldNum" sz="quarter" idx="12"/>
          </p:nvPr>
        </p:nvSpPr>
        <p:spPr/>
        <p:txBody>
          <a:bodyPr/>
          <a:lstStyle/>
          <a:p>
            <a:fld id="{5C35FCF4-C3EF-BD43-82E0-05BC237DAD2A}" type="slidenum">
              <a:rPr lang="en-US" smtClean="0"/>
              <a:pPr/>
              <a:t>17</a:t>
            </a:fld>
            <a:endParaRPr lang="en-US" dirty="0"/>
          </a:p>
        </p:txBody>
      </p:sp>
      <p:pic>
        <p:nvPicPr>
          <p:cNvPr id="5" name="Picture 4"/>
          <p:cNvPicPr>
            <a:picLocks noChangeAspect="1"/>
          </p:cNvPicPr>
          <p:nvPr/>
        </p:nvPicPr>
        <p:blipFill>
          <a:blip r:embed="rId3"/>
          <a:stretch>
            <a:fillRect/>
          </a:stretch>
        </p:blipFill>
        <p:spPr>
          <a:xfrm>
            <a:off x="823912" y="2719387"/>
            <a:ext cx="3514725" cy="1419225"/>
          </a:xfrm>
          <a:prstGeom prst="rect">
            <a:avLst/>
          </a:prstGeom>
        </p:spPr>
      </p:pic>
      <p:sp>
        <p:nvSpPr>
          <p:cNvPr id="6" name="Rectangle 5"/>
          <p:cNvSpPr/>
          <p:nvPr/>
        </p:nvSpPr>
        <p:spPr>
          <a:xfrm>
            <a:off x="5566688" y="2850105"/>
            <a:ext cx="529311" cy="923330"/>
          </a:xfrm>
          <a:prstGeom prst="rect">
            <a:avLst/>
          </a:prstGeom>
          <a:noFill/>
        </p:spPr>
        <p:txBody>
          <a:bodyPr wrap="none" lIns="91440" tIns="45720" rIns="91440" bIns="45720">
            <a:spAutoFit/>
          </a:bodyPr>
          <a:lstStyle/>
          <a:p>
            <a:pPr algn="ctr"/>
            <a:r>
              <a:rPr lang="en-US" sz="5400" b="0" cap="none" spc="0" dirty="0" smtClean="0">
                <a:ln w="0"/>
                <a:solidFill>
                  <a:schemeClr val="tx1"/>
                </a:solidFill>
                <a:effectLst>
                  <a:outerShdw blurRad="38100" dist="19050" dir="2700000" algn="tl" rotWithShape="0">
                    <a:schemeClr val="dk1">
                      <a:alpha val="40000"/>
                    </a:schemeClr>
                  </a:outerShdw>
                </a:effectLst>
              </a:rPr>
              <a:t>=</a:t>
            </a:r>
            <a:endParaRPr lang="en-US" sz="5400" b="0" cap="none" spc="0" dirty="0">
              <a:ln w="0"/>
              <a:solidFill>
                <a:schemeClr val="tx1"/>
              </a:solidFill>
              <a:effectLst>
                <a:outerShdw blurRad="38100" dist="19050" dir="2700000" algn="tl" rotWithShape="0">
                  <a:schemeClr val="dk1">
                    <a:alpha val="40000"/>
                  </a:schemeClr>
                </a:outerShdw>
              </a:effectLst>
            </a:endParaRPr>
          </a:p>
        </p:txBody>
      </p:sp>
      <p:pic>
        <p:nvPicPr>
          <p:cNvPr id="7" name="Picture 6"/>
          <p:cNvPicPr>
            <a:picLocks noChangeAspect="1"/>
          </p:cNvPicPr>
          <p:nvPr/>
        </p:nvPicPr>
        <p:blipFill>
          <a:blip r:embed="rId4"/>
          <a:stretch>
            <a:fillRect/>
          </a:stretch>
        </p:blipFill>
        <p:spPr>
          <a:xfrm>
            <a:off x="6564922" y="2266055"/>
            <a:ext cx="4853356" cy="2325890"/>
          </a:xfrm>
          <a:prstGeom prst="rect">
            <a:avLst/>
          </a:prstGeom>
        </p:spPr>
      </p:pic>
    </p:spTree>
    <p:extLst>
      <p:ext uri="{BB962C8B-B14F-4D97-AF65-F5344CB8AC3E}">
        <p14:creationId xmlns:p14="http://schemas.microsoft.com/office/powerpoint/2010/main" val="18049117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9852" y="2463097"/>
            <a:ext cx="9724372" cy="1033398"/>
          </a:xfrm>
        </p:spPr>
        <p:txBody>
          <a:bodyPr>
            <a:normAutofit/>
          </a:bodyPr>
          <a:lstStyle/>
          <a:p>
            <a:r>
              <a:rPr lang="en-US" dirty="0" smtClean="0"/>
              <a:t>Thank you for listening !</a:t>
            </a:r>
            <a:endParaRPr lang="en-US" dirty="0"/>
          </a:p>
        </p:txBody>
      </p:sp>
    </p:spTree>
    <p:extLst>
      <p:ext uri="{BB962C8B-B14F-4D97-AF65-F5344CB8AC3E}">
        <p14:creationId xmlns:p14="http://schemas.microsoft.com/office/powerpoint/2010/main" val="21540842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 Overview</a:t>
            </a:r>
            <a:endParaRPr lang="en-US" dirty="0"/>
          </a:p>
        </p:txBody>
      </p:sp>
      <p:grpSp>
        <p:nvGrpSpPr>
          <p:cNvPr id="6" name="Group 5"/>
          <p:cNvGrpSpPr/>
          <p:nvPr/>
        </p:nvGrpSpPr>
        <p:grpSpPr>
          <a:xfrm>
            <a:off x="1732868" y="2566171"/>
            <a:ext cx="9709811" cy="2209516"/>
            <a:chOff x="1732868" y="2566171"/>
            <a:chExt cx="9709811" cy="2209516"/>
          </a:xfrm>
        </p:grpSpPr>
        <p:pic>
          <p:nvPicPr>
            <p:cNvPr id="4" name="Picture 3"/>
            <p:cNvPicPr>
              <a:picLocks noChangeAspect="1"/>
            </p:cNvPicPr>
            <p:nvPr/>
          </p:nvPicPr>
          <p:blipFill>
            <a:blip r:embed="rId3"/>
            <a:stretch>
              <a:fillRect/>
            </a:stretch>
          </p:blipFill>
          <p:spPr>
            <a:xfrm>
              <a:off x="1732868" y="2566171"/>
              <a:ext cx="8102178" cy="2084206"/>
            </a:xfrm>
            <a:prstGeom prst="rect">
              <a:avLst/>
            </a:prstGeom>
          </p:spPr>
        </p:pic>
        <p:sp>
          <p:nvSpPr>
            <p:cNvPr id="5" name="Rectangle 4"/>
            <p:cNvSpPr/>
            <p:nvPr/>
          </p:nvSpPr>
          <p:spPr>
            <a:xfrm rot="20218606">
              <a:off x="4677429" y="3852357"/>
              <a:ext cx="6765250" cy="923330"/>
            </a:xfrm>
            <a:prstGeom prst="rect">
              <a:avLst/>
            </a:prstGeom>
            <a:noFill/>
          </p:spPr>
          <p:txBody>
            <a:bodyPr wrap="none" lIns="91440" tIns="45720" rIns="91440" bIns="45720">
              <a:spAutoFit/>
            </a:bodyPr>
            <a:lstStyle/>
            <a:p>
              <a:pPr algn="ctr"/>
              <a:r>
                <a:rPr lang="en-US" sz="5400" b="1" cap="none" spc="0" dirty="0" smtClean="0">
                  <a:ln w="22225">
                    <a:solidFill>
                      <a:schemeClr val="accent2"/>
                    </a:solidFill>
                    <a:prstDash val="solid"/>
                  </a:ln>
                  <a:solidFill>
                    <a:schemeClr val="accent2">
                      <a:lumMod val="40000"/>
                      <a:lumOff val="60000"/>
                    </a:schemeClr>
                  </a:solidFill>
                  <a:effectLst/>
                </a:rPr>
                <a:t>The Future of GITHUB?</a:t>
              </a:r>
              <a:endParaRPr lang="en-US" sz="5400" b="1" cap="none" spc="0" dirty="0">
                <a:ln w="22225">
                  <a:solidFill>
                    <a:schemeClr val="accent2"/>
                  </a:solidFill>
                  <a:prstDash val="solid"/>
                </a:ln>
                <a:solidFill>
                  <a:schemeClr val="accent2">
                    <a:lumMod val="40000"/>
                    <a:lumOff val="60000"/>
                  </a:schemeClr>
                </a:solidFill>
                <a:effectLst/>
              </a:endParaRPr>
            </a:p>
          </p:txBody>
        </p:sp>
      </p:grpSp>
    </p:spTree>
    <p:extLst>
      <p:ext uri="{BB962C8B-B14F-4D97-AF65-F5344CB8AC3E}">
        <p14:creationId xmlns:p14="http://schemas.microsoft.com/office/powerpoint/2010/main" val="33895979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C0A4A94-1ABD-6545-B6D6-A7A02CEB6B3D}"/>
              </a:ext>
            </a:extLst>
          </p:cNvPr>
          <p:cNvSpPr>
            <a:spLocks noGrp="1"/>
          </p:cNvSpPr>
          <p:nvPr>
            <p:ph type="title"/>
          </p:nvPr>
        </p:nvSpPr>
        <p:spPr/>
        <p:txBody>
          <a:bodyPr>
            <a:normAutofit/>
          </a:bodyPr>
          <a:lstStyle/>
          <a:p>
            <a:r>
              <a:rPr lang="en-CA" dirty="0" smtClean="0"/>
              <a:t>Project Summary</a:t>
            </a:r>
            <a:endParaRPr lang="en-US" dirty="0"/>
          </a:p>
        </p:txBody>
      </p:sp>
      <p:sp>
        <p:nvSpPr>
          <p:cNvPr id="3" name="Content Placeholder 2">
            <a:extLst>
              <a:ext uri="{FF2B5EF4-FFF2-40B4-BE49-F238E27FC236}">
                <a16:creationId xmlns="" xmlns:a16="http://schemas.microsoft.com/office/drawing/2014/main" id="{04DEC5CF-7991-D949-9FE0-ECE1373AE188}"/>
              </a:ext>
            </a:extLst>
          </p:cNvPr>
          <p:cNvSpPr>
            <a:spLocks noGrp="1"/>
          </p:cNvSpPr>
          <p:nvPr>
            <p:ph idx="1"/>
          </p:nvPr>
        </p:nvSpPr>
        <p:spPr/>
        <p:txBody>
          <a:bodyPr/>
          <a:lstStyle/>
          <a:p>
            <a:r>
              <a:rPr lang="en-US" dirty="0" smtClean="0"/>
              <a:t>Based on research paper “Categorizing </a:t>
            </a:r>
            <a:r>
              <a:rPr lang="en-US" dirty="0"/>
              <a:t>the content of </a:t>
            </a:r>
            <a:r>
              <a:rPr lang="en-US" dirty="0" err="1"/>
              <a:t>GitHub</a:t>
            </a:r>
            <a:r>
              <a:rPr lang="en-US" dirty="0"/>
              <a:t> README </a:t>
            </a:r>
            <a:r>
              <a:rPr lang="en-US" dirty="0" smtClean="0"/>
              <a:t>Files”</a:t>
            </a:r>
          </a:p>
          <a:p>
            <a:r>
              <a:rPr lang="en-US" dirty="0" smtClean="0"/>
              <a:t>We will explore</a:t>
            </a:r>
          </a:p>
          <a:p>
            <a:pPr lvl="1"/>
            <a:r>
              <a:rPr lang="en-US" dirty="0" smtClean="0"/>
              <a:t>How was data collected?</a:t>
            </a:r>
          </a:p>
          <a:p>
            <a:pPr lvl="1"/>
            <a:r>
              <a:rPr lang="en-US" dirty="0" smtClean="0"/>
              <a:t>How does our new manually annotated data compare?</a:t>
            </a:r>
          </a:p>
          <a:p>
            <a:pPr lvl="1"/>
            <a:r>
              <a:rPr lang="en-US" dirty="0" smtClean="0"/>
              <a:t>How is the data preprocessed?</a:t>
            </a:r>
          </a:p>
          <a:p>
            <a:pPr lvl="1"/>
            <a:r>
              <a:rPr lang="en-US" dirty="0" smtClean="0"/>
              <a:t>How does the model performed?</a:t>
            </a:r>
          </a:p>
          <a:p>
            <a:pPr lvl="1"/>
            <a:r>
              <a:rPr lang="en-US" dirty="0" smtClean="0"/>
              <a:t>How does the model change based on </a:t>
            </a:r>
            <a:r>
              <a:rPr lang="en-US" dirty="0" err="1" smtClean="0"/>
              <a:t>hyperparameter</a:t>
            </a:r>
            <a:r>
              <a:rPr lang="en-US" dirty="0" smtClean="0"/>
              <a:t> choices?</a:t>
            </a:r>
          </a:p>
          <a:p>
            <a:pPr lvl="1"/>
            <a:r>
              <a:rPr lang="en-US" dirty="0" smtClean="0"/>
              <a:t>Misclassifications</a:t>
            </a:r>
          </a:p>
          <a:p>
            <a:pPr lvl="1"/>
            <a:endParaRPr lang="en-US" dirty="0"/>
          </a:p>
          <a:p>
            <a:endParaRPr lang="en-US" dirty="0"/>
          </a:p>
          <a:p>
            <a:endParaRPr lang="en-US" dirty="0"/>
          </a:p>
        </p:txBody>
      </p:sp>
      <p:sp>
        <p:nvSpPr>
          <p:cNvPr id="4" name="Slide Number Placeholder 3">
            <a:extLst>
              <a:ext uri="{FF2B5EF4-FFF2-40B4-BE49-F238E27FC236}">
                <a16:creationId xmlns="" xmlns:a16="http://schemas.microsoft.com/office/drawing/2014/main" id="{DCF4BCC7-2BFF-8D4F-A701-CFCC0616B02C}"/>
              </a:ext>
            </a:extLst>
          </p:cNvPr>
          <p:cNvSpPr>
            <a:spLocks noGrp="1"/>
          </p:cNvSpPr>
          <p:nvPr>
            <p:ph type="sldNum" sz="quarter" idx="12"/>
          </p:nvPr>
        </p:nvSpPr>
        <p:spPr/>
        <p:txBody>
          <a:bodyPr/>
          <a:lstStyle/>
          <a:p>
            <a:fld id="{5C35FCF4-C3EF-BD43-82E0-05BC237DAD2A}" type="slidenum">
              <a:rPr lang="en-US" smtClean="0"/>
              <a:pPr/>
              <a:t>3</a:t>
            </a:fld>
            <a:endParaRPr lang="en-US" dirty="0"/>
          </a:p>
        </p:txBody>
      </p:sp>
    </p:spTree>
    <p:extLst>
      <p:ext uri="{BB962C8B-B14F-4D97-AF65-F5344CB8AC3E}">
        <p14:creationId xmlns:p14="http://schemas.microsoft.com/office/powerpoint/2010/main" val="15280092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55392D1-9FB2-4D45-AE76-EB2F408D3A49}"/>
              </a:ext>
            </a:extLst>
          </p:cNvPr>
          <p:cNvSpPr>
            <a:spLocks noGrp="1"/>
          </p:cNvSpPr>
          <p:nvPr>
            <p:ph type="title"/>
          </p:nvPr>
        </p:nvSpPr>
        <p:spPr/>
        <p:txBody>
          <a:bodyPr/>
          <a:lstStyle/>
          <a:p>
            <a:r>
              <a:rPr lang="en-CA" dirty="0"/>
              <a:t>Collection of new data.</a:t>
            </a:r>
          </a:p>
        </p:txBody>
      </p:sp>
      <p:sp>
        <p:nvSpPr>
          <p:cNvPr id="3" name="Content Placeholder 2">
            <a:extLst>
              <a:ext uri="{FF2B5EF4-FFF2-40B4-BE49-F238E27FC236}">
                <a16:creationId xmlns="" xmlns:a16="http://schemas.microsoft.com/office/drawing/2014/main" id="{24F2CFD7-DAD6-4073-804B-B26D3B82A280}"/>
              </a:ext>
            </a:extLst>
          </p:cNvPr>
          <p:cNvSpPr>
            <a:spLocks noGrp="1"/>
          </p:cNvSpPr>
          <p:nvPr>
            <p:ph idx="1"/>
          </p:nvPr>
        </p:nvSpPr>
        <p:spPr/>
        <p:txBody>
          <a:bodyPr/>
          <a:lstStyle/>
          <a:p>
            <a:r>
              <a:rPr lang="en-CA" dirty="0"/>
              <a:t>Developed </a:t>
            </a:r>
            <a:r>
              <a:rPr lang="en-CA" dirty="0">
                <a:latin typeface="Consolas" panose="020B0609020204030204" pitchFamily="49" charset="0"/>
              </a:rPr>
              <a:t>"readme_downloader.py"</a:t>
            </a:r>
          </a:p>
          <a:p>
            <a:endParaRPr lang="en-CA" dirty="0"/>
          </a:p>
          <a:p>
            <a:r>
              <a:rPr lang="en-CA" dirty="0"/>
              <a:t>It downloads </a:t>
            </a:r>
            <a:r>
              <a:rPr lang="en-CA" dirty="0">
                <a:latin typeface="Consolas" panose="020B0609020204030204" pitchFamily="49" charset="0"/>
              </a:rPr>
              <a:t>README.md</a:t>
            </a:r>
            <a:r>
              <a:rPr lang="en-CA" dirty="0"/>
              <a:t> files from GitHub using GitHub API</a:t>
            </a:r>
          </a:p>
          <a:p>
            <a:endParaRPr lang="en-CA" dirty="0"/>
          </a:p>
          <a:p>
            <a:r>
              <a:rPr lang="en-CA" dirty="0"/>
              <a:t>Files downloaded are randomly chosen but unique</a:t>
            </a:r>
          </a:p>
          <a:p>
            <a:endParaRPr lang="en-CA" dirty="0"/>
          </a:p>
          <a:p>
            <a:r>
              <a:rPr lang="en-CA" dirty="0">
                <a:latin typeface="Consolas" panose="020B0609020204030204" pitchFamily="49" charset="0"/>
              </a:rPr>
              <a:t>F</a:t>
            </a:r>
            <a:r>
              <a:rPr lang="en-CA" dirty="0"/>
              <a:t>iles downloaded belong only to the Software Development repository and have size greater than 2 KB.</a:t>
            </a:r>
          </a:p>
        </p:txBody>
      </p:sp>
      <p:sp>
        <p:nvSpPr>
          <p:cNvPr id="4" name="Slide Number Placeholder 3">
            <a:extLst>
              <a:ext uri="{FF2B5EF4-FFF2-40B4-BE49-F238E27FC236}">
                <a16:creationId xmlns="" xmlns:a16="http://schemas.microsoft.com/office/drawing/2014/main" id="{C5D86108-0888-4C78-A8D6-D70425843FEA}"/>
              </a:ext>
            </a:extLst>
          </p:cNvPr>
          <p:cNvSpPr>
            <a:spLocks noGrp="1"/>
          </p:cNvSpPr>
          <p:nvPr>
            <p:ph type="sldNum" sz="quarter" idx="12"/>
          </p:nvPr>
        </p:nvSpPr>
        <p:spPr/>
        <p:txBody>
          <a:bodyPr/>
          <a:lstStyle/>
          <a:p>
            <a:fld id="{5C35FCF4-C3EF-BD43-82E0-05BC237DAD2A}" type="slidenum">
              <a:rPr lang="en-US" smtClean="0"/>
              <a:pPr/>
              <a:t>4</a:t>
            </a:fld>
            <a:endParaRPr lang="en-US" dirty="0"/>
          </a:p>
        </p:txBody>
      </p:sp>
    </p:spTree>
    <p:extLst>
      <p:ext uri="{BB962C8B-B14F-4D97-AF65-F5344CB8AC3E}">
        <p14:creationId xmlns:p14="http://schemas.microsoft.com/office/powerpoint/2010/main" val="15674241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 xmlns:a16="http://schemas.microsoft.com/office/drawing/2014/main" id="{505DD060-AB13-49EE-AAB4-6F12D4E97094}"/>
              </a:ext>
            </a:extLst>
          </p:cNvPr>
          <p:cNvPicPr>
            <a:picLocks noGrp="1" noChangeAspect="1"/>
          </p:cNvPicPr>
          <p:nvPr>
            <p:ph idx="1"/>
          </p:nvPr>
        </p:nvPicPr>
        <p:blipFill>
          <a:blip r:embed="rId2"/>
          <a:stretch>
            <a:fillRect/>
          </a:stretch>
        </p:blipFill>
        <p:spPr>
          <a:xfrm>
            <a:off x="420313" y="3352801"/>
            <a:ext cx="5025365" cy="2429370"/>
          </a:xfrm>
        </p:spPr>
      </p:pic>
      <p:sp>
        <p:nvSpPr>
          <p:cNvPr id="4" name="Slide Number Placeholder 3">
            <a:extLst>
              <a:ext uri="{FF2B5EF4-FFF2-40B4-BE49-F238E27FC236}">
                <a16:creationId xmlns="" xmlns:a16="http://schemas.microsoft.com/office/drawing/2014/main" id="{7066E911-01F9-4808-9AFB-47E9D5384863}"/>
              </a:ext>
            </a:extLst>
          </p:cNvPr>
          <p:cNvSpPr>
            <a:spLocks noGrp="1"/>
          </p:cNvSpPr>
          <p:nvPr>
            <p:ph type="sldNum" sz="quarter" idx="12"/>
          </p:nvPr>
        </p:nvSpPr>
        <p:spPr/>
        <p:txBody>
          <a:bodyPr/>
          <a:lstStyle/>
          <a:p>
            <a:fld id="{5C35FCF4-C3EF-BD43-82E0-05BC237DAD2A}" type="slidenum">
              <a:rPr lang="en-US" smtClean="0"/>
              <a:pPr/>
              <a:t>5</a:t>
            </a:fld>
            <a:endParaRPr lang="en-US" dirty="0"/>
          </a:p>
        </p:txBody>
      </p:sp>
      <p:pic>
        <p:nvPicPr>
          <p:cNvPr id="10" name="Picture 9">
            <a:extLst>
              <a:ext uri="{FF2B5EF4-FFF2-40B4-BE49-F238E27FC236}">
                <a16:creationId xmlns="" xmlns:a16="http://schemas.microsoft.com/office/drawing/2014/main" id="{93C96C7F-8446-4908-8A2F-3365AA3203C2}"/>
              </a:ext>
            </a:extLst>
          </p:cNvPr>
          <p:cNvPicPr>
            <a:picLocks noChangeAspect="1"/>
          </p:cNvPicPr>
          <p:nvPr/>
        </p:nvPicPr>
        <p:blipFill>
          <a:blip r:embed="rId3"/>
          <a:stretch>
            <a:fillRect/>
          </a:stretch>
        </p:blipFill>
        <p:spPr>
          <a:xfrm>
            <a:off x="5735710" y="4821382"/>
            <a:ext cx="6035977" cy="1771897"/>
          </a:xfrm>
          <a:prstGeom prst="rect">
            <a:avLst/>
          </a:prstGeom>
        </p:spPr>
      </p:pic>
      <p:pic>
        <p:nvPicPr>
          <p:cNvPr id="12" name="Picture 11">
            <a:extLst>
              <a:ext uri="{FF2B5EF4-FFF2-40B4-BE49-F238E27FC236}">
                <a16:creationId xmlns="" xmlns:a16="http://schemas.microsoft.com/office/drawing/2014/main" id="{98118D75-AA6A-468A-AF50-7272F89450DC}"/>
              </a:ext>
            </a:extLst>
          </p:cNvPr>
          <p:cNvPicPr>
            <a:picLocks noChangeAspect="1"/>
          </p:cNvPicPr>
          <p:nvPr/>
        </p:nvPicPr>
        <p:blipFill>
          <a:blip r:embed="rId4"/>
          <a:stretch>
            <a:fillRect/>
          </a:stretch>
        </p:blipFill>
        <p:spPr>
          <a:xfrm>
            <a:off x="5642452" y="987877"/>
            <a:ext cx="6129235" cy="3833505"/>
          </a:xfrm>
          <a:prstGeom prst="rect">
            <a:avLst/>
          </a:prstGeom>
        </p:spPr>
      </p:pic>
      <p:sp>
        <p:nvSpPr>
          <p:cNvPr id="13" name="TextBox 12">
            <a:extLst>
              <a:ext uri="{FF2B5EF4-FFF2-40B4-BE49-F238E27FC236}">
                <a16:creationId xmlns="" xmlns:a16="http://schemas.microsoft.com/office/drawing/2014/main" id="{218C3894-1D0F-48CF-AB67-64108314EA50}"/>
              </a:ext>
            </a:extLst>
          </p:cNvPr>
          <p:cNvSpPr txBox="1"/>
          <p:nvPr/>
        </p:nvSpPr>
        <p:spPr>
          <a:xfrm>
            <a:off x="124495" y="1255036"/>
            <a:ext cx="5517958" cy="2062103"/>
          </a:xfrm>
          <a:prstGeom prst="rect">
            <a:avLst/>
          </a:prstGeom>
          <a:noFill/>
        </p:spPr>
        <p:txBody>
          <a:bodyPr wrap="square" rtlCol="0">
            <a:spAutoFit/>
          </a:bodyPr>
          <a:lstStyle/>
          <a:p>
            <a:pPr marL="171450" indent="-171450">
              <a:buFont typeface="Arial" panose="020B0604020202020204" pitchFamily="34" charset="0"/>
              <a:buChar char="•"/>
            </a:pPr>
            <a:r>
              <a:rPr lang="en-US" sz="1600" dirty="0"/>
              <a:t>Manual annotation was carried out 1089 sections of the new data</a:t>
            </a:r>
          </a:p>
          <a:p>
            <a:pPr marL="171450" indent="-171450">
              <a:buFont typeface="Arial" panose="020B0604020202020204" pitchFamily="34" charset="0"/>
              <a:buChar char="•"/>
            </a:pPr>
            <a:r>
              <a:rPr lang="en-US" sz="1600" dirty="0"/>
              <a:t>Cohen Kappa analysis was used to  perform agreement analysis</a:t>
            </a:r>
          </a:p>
          <a:p>
            <a:pPr marL="171450" indent="-171450">
              <a:buFont typeface="Arial" panose="020B0604020202020204" pitchFamily="34" charset="0"/>
              <a:buChar char="•"/>
            </a:pPr>
            <a:r>
              <a:rPr lang="en-US" sz="1600" dirty="0"/>
              <a:t>The analysis return kappa  of .945 (94% agreement).</a:t>
            </a:r>
          </a:p>
          <a:p>
            <a:pPr marL="171450" indent="-171450">
              <a:buFont typeface="Arial" panose="020B0604020202020204" pitchFamily="34" charset="0"/>
              <a:buChar char="•"/>
            </a:pPr>
            <a:r>
              <a:rPr lang="en-US" sz="1600" dirty="0"/>
              <a:t> Crosstabulation is shown between two labelers. </a:t>
            </a:r>
          </a:p>
          <a:p>
            <a:pPr marL="171450" indent="-171450">
              <a:buFont typeface="Arial" panose="020B0604020202020204" pitchFamily="34" charset="0"/>
              <a:buChar char="•"/>
            </a:pPr>
            <a:r>
              <a:rPr lang="en-US" sz="1600" dirty="0"/>
              <a:t>Disagreement were result by revisiting the sections using majority votes</a:t>
            </a:r>
            <a:endParaRPr lang="en-CA" sz="1600" dirty="0"/>
          </a:p>
        </p:txBody>
      </p:sp>
      <p:sp>
        <p:nvSpPr>
          <p:cNvPr id="14" name="TextBox 13">
            <a:extLst>
              <a:ext uri="{FF2B5EF4-FFF2-40B4-BE49-F238E27FC236}">
                <a16:creationId xmlns="" xmlns:a16="http://schemas.microsoft.com/office/drawing/2014/main" id="{A0FA91D1-CEAC-4FBC-9BCD-0181381376E9}"/>
              </a:ext>
            </a:extLst>
          </p:cNvPr>
          <p:cNvSpPr txBox="1"/>
          <p:nvPr/>
        </p:nvSpPr>
        <p:spPr>
          <a:xfrm>
            <a:off x="1838036" y="443345"/>
            <a:ext cx="7716023" cy="523220"/>
          </a:xfrm>
          <a:prstGeom prst="rect">
            <a:avLst/>
          </a:prstGeom>
          <a:noFill/>
        </p:spPr>
        <p:txBody>
          <a:bodyPr wrap="none" rtlCol="0">
            <a:spAutoFit/>
          </a:bodyPr>
          <a:lstStyle/>
          <a:p>
            <a:r>
              <a:rPr lang="en-US" sz="2800" b="1" dirty="0">
                <a:solidFill>
                  <a:srgbClr val="FF0000"/>
                </a:solidFill>
              </a:rPr>
              <a:t>Agreement Analysis for the manually labelled data</a:t>
            </a:r>
            <a:endParaRPr lang="en-CA" sz="2800" b="1" dirty="0">
              <a:solidFill>
                <a:srgbClr val="FF0000"/>
              </a:solidFill>
            </a:endParaRPr>
          </a:p>
        </p:txBody>
      </p:sp>
    </p:spTree>
    <p:extLst>
      <p:ext uri="{BB962C8B-B14F-4D97-AF65-F5344CB8AC3E}">
        <p14:creationId xmlns:p14="http://schemas.microsoft.com/office/powerpoint/2010/main" val="19575892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87A6456-79E8-40EC-8664-0CB3B5791B80}"/>
              </a:ext>
            </a:extLst>
          </p:cNvPr>
          <p:cNvSpPr>
            <a:spLocks noGrp="1"/>
          </p:cNvSpPr>
          <p:nvPr>
            <p:ph type="title"/>
          </p:nvPr>
        </p:nvSpPr>
        <p:spPr/>
        <p:txBody>
          <a:bodyPr/>
          <a:lstStyle/>
          <a:p>
            <a:r>
              <a:rPr lang="en-US" dirty="0"/>
              <a:t>Comparison of the new data with the original</a:t>
            </a:r>
            <a:endParaRPr lang="en-CA" dirty="0"/>
          </a:p>
        </p:txBody>
      </p:sp>
      <p:sp>
        <p:nvSpPr>
          <p:cNvPr id="3" name="Content Placeholder 2">
            <a:extLst>
              <a:ext uri="{FF2B5EF4-FFF2-40B4-BE49-F238E27FC236}">
                <a16:creationId xmlns="" xmlns:a16="http://schemas.microsoft.com/office/drawing/2014/main" id="{B9ABC7DD-3FD2-4E39-B9B0-BF55E86DAEAD}"/>
              </a:ext>
            </a:extLst>
          </p:cNvPr>
          <p:cNvSpPr>
            <a:spLocks noGrp="1"/>
          </p:cNvSpPr>
          <p:nvPr>
            <p:ph idx="1"/>
          </p:nvPr>
        </p:nvSpPr>
        <p:spPr/>
        <p:txBody>
          <a:bodyPr/>
          <a:lstStyle/>
          <a:p>
            <a:r>
              <a:rPr lang="en-US" dirty="0"/>
              <a:t>The original dataset comprises of 393 </a:t>
            </a:r>
            <a:r>
              <a:rPr lang="en-US" dirty="0" err="1"/>
              <a:t>Github</a:t>
            </a:r>
            <a:r>
              <a:rPr lang="en-US" dirty="0"/>
              <a:t> README files containing 4226 sections. </a:t>
            </a:r>
          </a:p>
          <a:p>
            <a:endParaRPr lang="en-US" dirty="0"/>
          </a:p>
          <a:p>
            <a:r>
              <a:rPr lang="en-US" dirty="0"/>
              <a:t>The new files consist of 1089 README file sections.</a:t>
            </a:r>
          </a:p>
          <a:p>
            <a:endParaRPr lang="en-US" dirty="0"/>
          </a:p>
          <a:p>
            <a:r>
              <a:rPr lang="en-US" dirty="0"/>
              <a:t>One common trends between both sets of data is the fact that the “how” section account for over 50% count.</a:t>
            </a:r>
          </a:p>
          <a:p>
            <a:endParaRPr lang="en-US" dirty="0"/>
          </a:p>
          <a:p>
            <a:r>
              <a:rPr lang="en-US" dirty="0"/>
              <a:t>Similar distribution of sections across the two set of data.</a:t>
            </a:r>
            <a:endParaRPr lang="en-CA" dirty="0"/>
          </a:p>
        </p:txBody>
      </p:sp>
      <p:sp>
        <p:nvSpPr>
          <p:cNvPr id="4" name="Slide Number Placeholder 3">
            <a:extLst>
              <a:ext uri="{FF2B5EF4-FFF2-40B4-BE49-F238E27FC236}">
                <a16:creationId xmlns="" xmlns:a16="http://schemas.microsoft.com/office/drawing/2014/main" id="{908C1AAE-702B-457B-B127-E35E520AF54A}"/>
              </a:ext>
            </a:extLst>
          </p:cNvPr>
          <p:cNvSpPr>
            <a:spLocks noGrp="1"/>
          </p:cNvSpPr>
          <p:nvPr>
            <p:ph type="sldNum" sz="quarter" idx="12"/>
          </p:nvPr>
        </p:nvSpPr>
        <p:spPr/>
        <p:txBody>
          <a:bodyPr/>
          <a:lstStyle/>
          <a:p>
            <a:fld id="{5C35FCF4-C3EF-BD43-82E0-05BC237DAD2A}" type="slidenum">
              <a:rPr lang="en-US" smtClean="0"/>
              <a:pPr/>
              <a:t>6</a:t>
            </a:fld>
            <a:endParaRPr lang="en-US" dirty="0"/>
          </a:p>
        </p:txBody>
      </p:sp>
    </p:spTree>
    <p:extLst>
      <p:ext uri="{BB962C8B-B14F-4D97-AF65-F5344CB8AC3E}">
        <p14:creationId xmlns:p14="http://schemas.microsoft.com/office/powerpoint/2010/main" val="35257044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6DE6B83-122C-4646-9678-F241B65265FD}"/>
              </a:ext>
            </a:extLst>
          </p:cNvPr>
          <p:cNvSpPr>
            <a:spLocks noGrp="1"/>
          </p:cNvSpPr>
          <p:nvPr>
            <p:ph type="title"/>
          </p:nvPr>
        </p:nvSpPr>
        <p:spPr>
          <a:xfrm>
            <a:off x="562628" y="463968"/>
            <a:ext cx="9724372" cy="504407"/>
          </a:xfrm>
        </p:spPr>
        <p:txBody>
          <a:bodyPr>
            <a:normAutofit fontScale="90000"/>
          </a:bodyPr>
          <a:lstStyle/>
          <a:p>
            <a:r>
              <a:rPr lang="en-US" dirty="0"/>
              <a:t>How the new files compare with the original.</a:t>
            </a:r>
            <a:endParaRPr lang="en-CA" dirty="0"/>
          </a:p>
        </p:txBody>
      </p:sp>
      <p:sp>
        <p:nvSpPr>
          <p:cNvPr id="4" name="Slide Number Placeholder 3">
            <a:extLst>
              <a:ext uri="{FF2B5EF4-FFF2-40B4-BE49-F238E27FC236}">
                <a16:creationId xmlns="" xmlns:a16="http://schemas.microsoft.com/office/drawing/2014/main" id="{352D2D82-8805-444E-B43D-FEBC845B8CB7}"/>
              </a:ext>
            </a:extLst>
          </p:cNvPr>
          <p:cNvSpPr>
            <a:spLocks noGrp="1"/>
          </p:cNvSpPr>
          <p:nvPr>
            <p:ph type="sldNum" sz="quarter" idx="12"/>
          </p:nvPr>
        </p:nvSpPr>
        <p:spPr/>
        <p:txBody>
          <a:bodyPr/>
          <a:lstStyle/>
          <a:p>
            <a:fld id="{5C35FCF4-C3EF-BD43-82E0-05BC237DAD2A}" type="slidenum">
              <a:rPr lang="en-US" smtClean="0"/>
              <a:pPr/>
              <a:t>7</a:t>
            </a:fld>
            <a:endParaRPr lang="en-US" dirty="0"/>
          </a:p>
        </p:txBody>
      </p:sp>
      <p:graphicFrame>
        <p:nvGraphicFramePr>
          <p:cNvPr id="5" name="Content Placeholder 4">
            <a:extLst>
              <a:ext uri="{FF2B5EF4-FFF2-40B4-BE49-F238E27FC236}">
                <a16:creationId xmlns="" xmlns:a16="http://schemas.microsoft.com/office/drawing/2014/main" id="{1F3A2A21-CA5E-40FD-AA1F-040826E21777}"/>
              </a:ext>
            </a:extLst>
          </p:cNvPr>
          <p:cNvGraphicFramePr>
            <a:graphicFrameLocks noGrp="1"/>
          </p:cNvGraphicFramePr>
          <p:nvPr>
            <p:ph idx="1"/>
            <p:extLst/>
          </p:nvPr>
        </p:nvGraphicFramePr>
        <p:xfrm>
          <a:off x="561976" y="1246909"/>
          <a:ext cx="9422533" cy="4784436"/>
        </p:xfrm>
        <a:graphic>
          <a:graphicData uri="http://schemas.openxmlformats.org/drawingml/2006/chart">
            <c:chart xmlns:c="http://schemas.openxmlformats.org/drawingml/2006/chart" xmlns:r="http://schemas.openxmlformats.org/officeDocument/2006/relationships" r:id="rId2"/>
          </a:graphicData>
        </a:graphic>
      </p:graphicFrame>
      <p:pic>
        <p:nvPicPr>
          <p:cNvPr id="6" name="Picture 5">
            <a:extLst>
              <a:ext uri="{FF2B5EF4-FFF2-40B4-BE49-F238E27FC236}">
                <a16:creationId xmlns="" xmlns:a16="http://schemas.microsoft.com/office/drawing/2014/main" id="{E8802A4F-480B-456E-8D51-27B1CDBFEF68}"/>
              </a:ext>
            </a:extLst>
          </p:cNvPr>
          <p:cNvPicPr>
            <a:picLocks noChangeAspect="1"/>
          </p:cNvPicPr>
          <p:nvPr/>
        </p:nvPicPr>
        <p:blipFill>
          <a:blip r:embed="rId3"/>
          <a:stretch>
            <a:fillRect/>
          </a:stretch>
        </p:blipFill>
        <p:spPr>
          <a:xfrm>
            <a:off x="10104582" y="1110984"/>
            <a:ext cx="1711154" cy="2059065"/>
          </a:xfrm>
          <a:prstGeom prst="rect">
            <a:avLst/>
          </a:prstGeom>
        </p:spPr>
      </p:pic>
    </p:spTree>
    <p:extLst>
      <p:ext uri="{BB962C8B-B14F-4D97-AF65-F5344CB8AC3E}">
        <p14:creationId xmlns:p14="http://schemas.microsoft.com/office/powerpoint/2010/main" val="27158358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92D6EBF-DA85-4D8D-84C6-1D3118229DC4}"/>
              </a:ext>
            </a:extLst>
          </p:cNvPr>
          <p:cNvSpPr>
            <a:spLocks noGrp="1"/>
          </p:cNvSpPr>
          <p:nvPr>
            <p:ph type="title"/>
          </p:nvPr>
        </p:nvSpPr>
        <p:spPr>
          <a:xfrm>
            <a:off x="562628" y="463968"/>
            <a:ext cx="9724372" cy="505168"/>
          </a:xfrm>
        </p:spPr>
        <p:txBody>
          <a:bodyPr>
            <a:normAutofit fontScale="90000"/>
          </a:bodyPr>
          <a:lstStyle/>
          <a:p>
            <a:r>
              <a:rPr lang="en-US" dirty="0"/>
              <a:t>Comparison of the original file with the new.</a:t>
            </a:r>
            <a:endParaRPr lang="en-CA" dirty="0"/>
          </a:p>
        </p:txBody>
      </p:sp>
      <p:sp>
        <p:nvSpPr>
          <p:cNvPr id="4" name="Slide Number Placeholder 3">
            <a:extLst>
              <a:ext uri="{FF2B5EF4-FFF2-40B4-BE49-F238E27FC236}">
                <a16:creationId xmlns="" xmlns:a16="http://schemas.microsoft.com/office/drawing/2014/main" id="{A288B04F-1ACD-4C44-A2AB-1AD450D225F6}"/>
              </a:ext>
            </a:extLst>
          </p:cNvPr>
          <p:cNvSpPr>
            <a:spLocks noGrp="1"/>
          </p:cNvSpPr>
          <p:nvPr>
            <p:ph type="sldNum" sz="quarter" idx="12"/>
          </p:nvPr>
        </p:nvSpPr>
        <p:spPr/>
        <p:txBody>
          <a:bodyPr/>
          <a:lstStyle/>
          <a:p>
            <a:fld id="{5C35FCF4-C3EF-BD43-82E0-05BC237DAD2A}" type="slidenum">
              <a:rPr lang="en-US" smtClean="0"/>
              <a:pPr/>
              <a:t>8</a:t>
            </a:fld>
            <a:endParaRPr lang="en-US" dirty="0"/>
          </a:p>
        </p:txBody>
      </p:sp>
      <p:graphicFrame>
        <p:nvGraphicFramePr>
          <p:cNvPr id="5" name="Content Placeholder 4">
            <a:extLst>
              <a:ext uri="{FF2B5EF4-FFF2-40B4-BE49-F238E27FC236}">
                <a16:creationId xmlns="" xmlns:a16="http://schemas.microsoft.com/office/drawing/2014/main" id="{96134890-23EE-47DB-B767-8C23A40E98F5}"/>
              </a:ext>
            </a:extLst>
          </p:cNvPr>
          <p:cNvGraphicFramePr>
            <a:graphicFrameLocks noGrp="1"/>
          </p:cNvGraphicFramePr>
          <p:nvPr>
            <p:ph idx="1"/>
            <p:extLst/>
          </p:nvPr>
        </p:nvGraphicFramePr>
        <p:xfrm>
          <a:off x="561976" y="968376"/>
          <a:ext cx="5229224" cy="3722938"/>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 name="Chart 5">
            <a:extLst>
              <a:ext uri="{FF2B5EF4-FFF2-40B4-BE49-F238E27FC236}">
                <a16:creationId xmlns="" xmlns:a16="http://schemas.microsoft.com/office/drawing/2014/main" id="{1D6AC98D-7943-4A4E-B3FB-7A342DEBE8C4}"/>
              </a:ext>
            </a:extLst>
          </p:cNvPr>
          <p:cNvGraphicFramePr>
            <a:graphicFrameLocks/>
          </p:cNvGraphicFramePr>
          <p:nvPr>
            <p:extLst/>
          </p:nvPr>
        </p:nvGraphicFramePr>
        <p:xfrm>
          <a:off x="5791200" y="969136"/>
          <a:ext cx="4932218" cy="3722178"/>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Box 6">
            <a:extLst>
              <a:ext uri="{FF2B5EF4-FFF2-40B4-BE49-F238E27FC236}">
                <a16:creationId xmlns="" xmlns:a16="http://schemas.microsoft.com/office/drawing/2014/main" id="{B55D7963-83CB-40BC-85EA-AF0CF6D34B86}"/>
              </a:ext>
            </a:extLst>
          </p:cNvPr>
          <p:cNvSpPr txBox="1"/>
          <p:nvPr/>
        </p:nvSpPr>
        <p:spPr>
          <a:xfrm>
            <a:off x="561976" y="5190836"/>
            <a:ext cx="7078413" cy="338554"/>
          </a:xfrm>
          <a:prstGeom prst="rect">
            <a:avLst/>
          </a:prstGeom>
          <a:noFill/>
        </p:spPr>
        <p:txBody>
          <a:bodyPr wrap="none" rtlCol="0">
            <a:spAutoFit/>
          </a:bodyPr>
          <a:lstStyle/>
          <a:p>
            <a:r>
              <a:rPr lang="en-US" sz="1600" dirty="0"/>
              <a:t>The numbers shown represent the different categories of the README file sections</a:t>
            </a:r>
            <a:endParaRPr lang="en-CA" sz="1600" dirty="0"/>
          </a:p>
        </p:txBody>
      </p:sp>
      <p:pic>
        <p:nvPicPr>
          <p:cNvPr id="9" name="Picture 8">
            <a:extLst>
              <a:ext uri="{FF2B5EF4-FFF2-40B4-BE49-F238E27FC236}">
                <a16:creationId xmlns="" xmlns:a16="http://schemas.microsoft.com/office/drawing/2014/main" id="{21B48AF0-4A5D-4DBE-8D1D-EF8CE34D61D0}"/>
              </a:ext>
            </a:extLst>
          </p:cNvPr>
          <p:cNvPicPr>
            <a:picLocks noChangeAspect="1"/>
          </p:cNvPicPr>
          <p:nvPr/>
        </p:nvPicPr>
        <p:blipFill>
          <a:blip r:embed="rId4"/>
          <a:stretch>
            <a:fillRect/>
          </a:stretch>
        </p:blipFill>
        <p:spPr>
          <a:xfrm>
            <a:off x="8058610" y="4748061"/>
            <a:ext cx="1711154" cy="2059065"/>
          </a:xfrm>
          <a:prstGeom prst="rect">
            <a:avLst/>
          </a:prstGeom>
        </p:spPr>
      </p:pic>
    </p:spTree>
    <p:extLst>
      <p:ext uri="{BB962C8B-B14F-4D97-AF65-F5344CB8AC3E}">
        <p14:creationId xmlns:p14="http://schemas.microsoft.com/office/powerpoint/2010/main" val="4192160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A22A01E-61E0-43C8-BC7D-C9C4177A2215}"/>
              </a:ext>
            </a:extLst>
          </p:cNvPr>
          <p:cNvSpPr>
            <a:spLocks noGrp="1"/>
          </p:cNvSpPr>
          <p:nvPr>
            <p:ph type="title"/>
          </p:nvPr>
        </p:nvSpPr>
        <p:spPr/>
        <p:txBody>
          <a:bodyPr/>
          <a:lstStyle/>
          <a:p>
            <a:r>
              <a:rPr lang="en-CA" dirty="0"/>
              <a:t>Pre-processing of data</a:t>
            </a:r>
          </a:p>
        </p:txBody>
      </p:sp>
      <p:sp>
        <p:nvSpPr>
          <p:cNvPr id="3" name="Content Placeholder 2">
            <a:extLst>
              <a:ext uri="{FF2B5EF4-FFF2-40B4-BE49-F238E27FC236}">
                <a16:creationId xmlns:a16="http://schemas.microsoft.com/office/drawing/2014/main" xmlns="" id="{C6D025C1-6BDB-4A9F-9E8D-70847F224947}"/>
              </a:ext>
            </a:extLst>
          </p:cNvPr>
          <p:cNvSpPr>
            <a:spLocks noGrp="1"/>
          </p:cNvSpPr>
          <p:nvPr>
            <p:ph idx="1"/>
          </p:nvPr>
        </p:nvSpPr>
        <p:spPr>
          <a:xfrm>
            <a:off x="562628" y="1773195"/>
            <a:ext cx="9724372" cy="4620837"/>
          </a:xfrm>
        </p:spPr>
        <p:txBody>
          <a:bodyPr/>
          <a:lstStyle/>
          <a:p>
            <a:pPr marL="342900" indent="-342900" algn="l">
              <a:buFont typeface="Arial" panose="020B0604020202020204" pitchFamily="34" charset="0"/>
              <a:buChar char="•"/>
            </a:pPr>
            <a:r>
              <a:rPr lang="en-CA" dirty="0"/>
              <a:t>Content Abstraction – abstraction of content like code, numbers, images, links to their types</a:t>
            </a:r>
          </a:p>
          <a:p>
            <a:pPr marL="0" indent="0">
              <a:buNone/>
            </a:pPr>
            <a:endParaRPr lang="en-CA" dirty="0"/>
          </a:p>
          <a:p>
            <a:pPr marL="342900" indent="-342900"/>
            <a:r>
              <a:rPr lang="en-CA" dirty="0"/>
              <a:t>Tokenization and Stop Word removal using </a:t>
            </a:r>
            <a:r>
              <a:rPr lang="en-US" dirty="0" err="1">
                <a:latin typeface="Consolas" panose="020B0609020204030204" pitchFamily="49" charset="0"/>
              </a:rPr>
              <a:t>TfidfVectorizer</a:t>
            </a:r>
            <a:endParaRPr lang="en-CA" dirty="0"/>
          </a:p>
          <a:p>
            <a:pPr marL="0" indent="0" algn="l">
              <a:buNone/>
            </a:pPr>
            <a:endParaRPr lang="en-CA" dirty="0"/>
          </a:p>
          <a:p>
            <a:pPr marL="342900" indent="-342900" algn="l">
              <a:buFont typeface="Arial" panose="020B0604020202020204" pitchFamily="34" charset="0"/>
              <a:buChar char="•"/>
            </a:pPr>
            <a:r>
              <a:rPr lang="en-CA" dirty="0"/>
              <a:t>Encoding the classifications using </a:t>
            </a:r>
            <a:r>
              <a:rPr lang="en-US" dirty="0" err="1">
                <a:latin typeface="Consolas" panose="020B0609020204030204" pitchFamily="49" charset="0"/>
              </a:rPr>
              <a:t>MultiLabelBinarizer</a:t>
            </a:r>
            <a:endParaRPr lang="en-CA" dirty="0"/>
          </a:p>
          <a:p>
            <a:pPr marL="0" indent="0" algn="l">
              <a:buNone/>
            </a:pPr>
            <a:endParaRPr lang="en-CA" dirty="0"/>
          </a:p>
        </p:txBody>
      </p:sp>
      <p:sp>
        <p:nvSpPr>
          <p:cNvPr id="4" name="Slide Number Placeholder 3">
            <a:extLst>
              <a:ext uri="{FF2B5EF4-FFF2-40B4-BE49-F238E27FC236}">
                <a16:creationId xmlns:a16="http://schemas.microsoft.com/office/drawing/2014/main" xmlns="" id="{660FCB37-EFE7-42DB-B58F-B59CAA1553C6}"/>
              </a:ext>
            </a:extLst>
          </p:cNvPr>
          <p:cNvSpPr>
            <a:spLocks noGrp="1"/>
          </p:cNvSpPr>
          <p:nvPr>
            <p:ph type="sldNum" sz="quarter" idx="12"/>
          </p:nvPr>
        </p:nvSpPr>
        <p:spPr/>
        <p:txBody>
          <a:bodyPr/>
          <a:lstStyle/>
          <a:p>
            <a:fld id="{5C35FCF4-C3EF-BD43-82E0-05BC237DAD2A}" type="slidenum">
              <a:rPr lang="en-US" smtClean="0"/>
              <a:pPr/>
              <a:t>9</a:t>
            </a:fld>
            <a:endParaRPr lang="en-US" dirty="0"/>
          </a:p>
        </p:txBody>
      </p:sp>
    </p:spTree>
    <p:extLst>
      <p:ext uri="{BB962C8B-B14F-4D97-AF65-F5344CB8AC3E}">
        <p14:creationId xmlns:p14="http://schemas.microsoft.com/office/powerpoint/2010/main" val="269716854"/>
      </p:ext>
    </p:extLst>
  </p:cSld>
  <p:clrMapOvr>
    <a:masterClrMapping/>
  </p:clrMapOvr>
</p:sld>
</file>

<file path=ppt/theme/theme1.xml><?xml version="1.0" encoding="utf-8"?>
<a:theme xmlns:a="http://schemas.openxmlformats.org/drawingml/2006/main" name="Office Theme">
  <a:themeElements>
    <a:clrScheme name="UCalgary">
      <a:dk1>
        <a:srgbClr val="000000"/>
      </a:dk1>
      <a:lt1>
        <a:srgbClr val="FFFFFF"/>
      </a:lt1>
      <a:dk2>
        <a:srgbClr val="8C857B"/>
      </a:dk2>
      <a:lt2>
        <a:srgbClr val="C3BFB6"/>
      </a:lt2>
      <a:accent1>
        <a:srgbClr val="D6001C"/>
      </a:accent1>
      <a:accent2>
        <a:srgbClr val="FFA300"/>
      </a:accent2>
      <a:accent3>
        <a:srgbClr val="FF671F"/>
      </a:accent3>
      <a:accent4>
        <a:srgbClr val="B5BD00"/>
      </a:accent4>
      <a:accent5>
        <a:srgbClr val="CE0058"/>
      </a:accent5>
      <a:accent6>
        <a:srgbClr val="A6192E"/>
      </a:accent6>
      <a:hlink>
        <a:srgbClr val="D6001C"/>
      </a:hlink>
      <a:folHlink>
        <a:srgbClr val="8C857B"/>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lourish - Widescreen" id="{F6CC2102-09BA-8D48-BD89-B404254B96EA}" vid="{C0B2F5DA-6ECF-7747-98C6-3BCF38F6A7F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3D735855909F14FB6250141B48BB436" ma:contentTypeVersion="0" ma:contentTypeDescription="Create a new document." ma:contentTypeScope="" ma:versionID="2668d068a3d15d27978d94907a5ce0ca">
  <xsd:schema xmlns:xsd="http://www.w3.org/2001/XMLSchema" xmlns:xs="http://www.w3.org/2001/XMLSchema" xmlns:p="http://schemas.microsoft.com/office/2006/metadata/properties" targetNamespace="http://schemas.microsoft.com/office/2006/metadata/properties" ma:root="true" ma:fieldsID="1b05d82d297216baf5b26c55225140df">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F6B082F3-D39D-4FDC-94C3-3492979229E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D6138259-B6CD-44D7-A052-3E3A39B4F678}">
  <ds:schemaRefs>
    <ds:schemaRef ds:uri="http://schemas.microsoft.com/sharepoint/v3/contenttype/forms"/>
  </ds:schemaRefs>
</ds:datastoreItem>
</file>

<file path=customXml/itemProps3.xml><?xml version="1.0" encoding="utf-8"?>
<ds:datastoreItem xmlns:ds="http://schemas.openxmlformats.org/officeDocument/2006/customXml" ds:itemID="{299568D1-9CD6-4DD2-BE7F-4D4E9CED01FA}">
  <ds:schemaRefs>
    <ds:schemaRef ds:uri="http://purl.org/dc/dcmitype/"/>
    <ds:schemaRef ds:uri="http://schemas.microsoft.com/office/2006/metadata/properties"/>
    <ds:schemaRef ds:uri="http://schemas.microsoft.com/office/2006/documentManagement/types"/>
    <ds:schemaRef ds:uri="http://schemas.microsoft.com/office/infopath/2007/PartnerControls"/>
    <ds:schemaRef ds:uri="http://www.w3.org/XML/1998/namespace"/>
    <ds:schemaRef ds:uri="http://schemas.openxmlformats.org/package/2006/metadata/core-properties"/>
    <ds:schemaRef ds:uri="http://purl.org/dc/terms/"/>
    <ds:schemaRef ds:uri="http://purl.org/dc/elements/1.1/"/>
  </ds:schemaRefs>
</ds:datastoreItem>
</file>

<file path=docProps/app.xml><?xml version="1.0" encoding="utf-8"?>
<Properties xmlns="http://schemas.openxmlformats.org/officeDocument/2006/extended-properties" xmlns:vt="http://schemas.openxmlformats.org/officeDocument/2006/docPropsVTypes">
  <Template>Flourish - Widescreen</Template>
  <TotalTime>1115</TotalTime>
  <Words>1762</Words>
  <Application>Microsoft Office PowerPoint</Application>
  <PresentationFormat>Widescreen</PresentationFormat>
  <Paragraphs>155</Paragraphs>
  <Slides>18</Slides>
  <Notes>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18</vt:i4>
      </vt:variant>
    </vt:vector>
  </HeadingPairs>
  <TitlesOfParts>
    <vt:vector size="22" baseType="lpstr">
      <vt:lpstr>Arial</vt:lpstr>
      <vt:lpstr>Calibri</vt:lpstr>
      <vt:lpstr>Consolas</vt:lpstr>
      <vt:lpstr>Office Theme</vt:lpstr>
      <vt:lpstr>Categorizing the content of GitHub README Files</vt:lpstr>
      <vt:lpstr>Problem Overview</vt:lpstr>
      <vt:lpstr>Project Summary</vt:lpstr>
      <vt:lpstr>Collection of new data.</vt:lpstr>
      <vt:lpstr>PowerPoint Presentation</vt:lpstr>
      <vt:lpstr>Comparison of the new data with the original</vt:lpstr>
      <vt:lpstr>How the new files compare with the original.</vt:lpstr>
      <vt:lpstr>Comparison of the original file with the new.</vt:lpstr>
      <vt:lpstr>Pre-processing of data</vt:lpstr>
      <vt:lpstr>Features Extraction</vt:lpstr>
      <vt:lpstr>Model Preparation (DataBricks Conversion)</vt:lpstr>
      <vt:lpstr>How do the models perform on the original data vs the new + original data?</vt:lpstr>
      <vt:lpstr>How do the models perform on the original data vs the new + original data?</vt:lpstr>
      <vt:lpstr>How does the performance of the models change based on the choice of hyper parameters?</vt:lpstr>
      <vt:lpstr>Misclassifications by the model</vt:lpstr>
      <vt:lpstr>Key findings from misclassifications</vt:lpstr>
      <vt:lpstr>Discussion</vt:lpstr>
      <vt:lpstr>Thank you for listening !</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GitHub README Classifier</dc:title>
  <dc:creator>Bhavyai Gupta</dc:creator>
  <cp:lastModifiedBy>firyace</cp:lastModifiedBy>
  <cp:revision>155</cp:revision>
  <dcterms:created xsi:type="dcterms:W3CDTF">2021-10-11T03:48:06Z</dcterms:created>
  <dcterms:modified xsi:type="dcterms:W3CDTF">2021-12-08T16:51:58Z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0x010100D3D735855909F14FB6250141B48BB436</vt:lpwstr>
  </property>
</Properties>
</file>